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264" r:id="rId5"/>
    <p:sldId id="257" r:id="rId7"/>
    <p:sldId id="259" r:id="rId8"/>
    <p:sldId id="287" r:id="rId9"/>
    <p:sldId id="275" r:id="rId10"/>
    <p:sldId id="261" r:id="rId11"/>
    <p:sldId id="262" r:id="rId12"/>
    <p:sldId id="276" r:id="rId13"/>
    <p:sldId id="265" r:id="rId14"/>
    <p:sldId id="288" r:id="rId15"/>
    <p:sldId id="277" r:id="rId16"/>
    <p:sldId id="266" r:id="rId17"/>
    <p:sldId id="278" r:id="rId18"/>
    <p:sldId id="289" r:id="rId19"/>
    <p:sldId id="267" r:id="rId20"/>
    <p:sldId id="279"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58"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Hvat olovke se menja u toku ranog razvoja, što je dete starije hvat je razvijeniji i složeniji. Često se desi da roditelj kaže da je dete sa 2 godine imalo pravilan hvat, a da ga je posle „pokvarilo„ - ali ono što se desi je da dete uči putem imitacije te na ranom uzrastu imitira odrasle iz okruženja, ali mišići nisu spremni za taj hvat te se onda vrate na jednostavniji.</a:t>
            </a:r>
            <a:endParaRPr lang="en-US"/>
          </a:p>
          <a:p>
            <a:endParaRPr lang="en-US"/>
          </a:p>
          <a:p>
            <a:r>
              <a:rPr lang="en-US"/>
              <a:t>Navedeni uzrasti su okvirni, te ima dece koja će neki hvat savladati i ranije ili kasnije. No, na uzrastu za polazak u školu očekujemo pravilno držanje olovke.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HODAM, TRČIM, CRTAM!</a:t>
            </a:r>
            <a:br>
              <a:rPr lang="sr-Latn-RS" dirty="0" smtClean="0"/>
            </a:br>
            <a:r>
              <a:rPr lang="sr-Latn-RS" sz="4800" dirty="0" smtClean="0"/>
              <a:t>Razvoj motorike kod dece</a:t>
            </a:r>
            <a:r>
              <a:rPr lang="en-US" dirty="0" smtClean="0"/>
              <a:t> </a:t>
            </a:r>
            <a:endParaRPr lang="en-US" dirty="0"/>
          </a:p>
        </p:txBody>
      </p:sp>
      <p:sp>
        <p:nvSpPr>
          <p:cNvPr id="3" name="Subtitle 2"/>
          <p:cNvSpPr>
            <a:spLocks noGrp="1"/>
          </p:cNvSpPr>
          <p:nvPr>
            <p:ph type="subTitle" idx="1"/>
          </p:nvPr>
        </p:nvSpPr>
        <p:spPr/>
        <p:txBody>
          <a:bodyPr/>
          <a:lstStyle/>
          <a:p>
            <a:r>
              <a:rPr lang="en-US"/>
              <a:t>PU “BAMBI”, B.TOPOLA</a:t>
            </a:r>
            <a:endParaRPr lang="en-US"/>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8845"/>
            <a:ext cx="5257800" cy="4351655"/>
          </a:xfrm>
        </p:spPr>
        <p:txBody>
          <a:bodyPr>
            <a:normAutofit/>
          </a:bodyPr>
          <a:lstStyle/>
          <a:p>
            <a:pPr marL="0" indent="0">
              <a:buNone/>
            </a:pPr>
            <a:r>
              <a:rPr lang="en-US" dirty="0"/>
              <a:t>HVAT NA UZRASTU 2-3 GODINE </a:t>
            </a:r>
            <a:endParaRPr lang="en-US" dirty="0"/>
          </a:p>
          <a:p>
            <a:pPr marL="0" indent="0">
              <a:lnSpc>
                <a:spcPct val="100000"/>
              </a:lnSpc>
              <a:buNone/>
            </a:pPr>
            <a:endParaRPr lang="en-US" dirty="0"/>
          </a:p>
          <a:p>
            <a:pPr>
              <a:lnSpc>
                <a:spcPct val="100000"/>
              </a:lnSpc>
            </a:pPr>
            <a:r>
              <a:rPr lang="en-US" dirty="0" err="1"/>
              <a:t>Grafomotorika</a:t>
            </a:r>
            <a:r>
              <a:rPr lang="en-US" dirty="0"/>
              <a:t>: </a:t>
            </a:r>
            <a:r>
              <a:rPr lang="en-US" dirty="0" err="1"/>
              <a:t>Šara</a:t>
            </a:r>
            <a:r>
              <a:rPr lang="en-US" dirty="0"/>
              <a:t> </a:t>
            </a:r>
            <a:r>
              <a:rPr lang="en-US" dirty="0" err="1"/>
              <a:t>praveći</a:t>
            </a:r>
            <a:r>
              <a:rPr lang="en-US" dirty="0"/>
              <a:t> </a:t>
            </a:r>
            <a:r>
              <a:rPr lang="en-US" dirty="0" err="1"/>
              <a:t>horizontalne</a:t>
            </a:r>
            <a:r>
              <a:rPr lang="en-US" dirty="0"/>
              <a:t> </a:t>
            </a:r>
            <a:r>
              <a:rPr lang="en-US" dirty="0" err="1"/>
              <a:t>i</a:t>
            </a:r>
            <a:r>
              <a:rPr lang="en-US" dirty="0"/>
              <a:t> </a:t>
            </a:r>
            <a:r>
              <a:rPr lang="en-US" dirty="0" err="1"/>
              <a:t>kružne</a:t>
            </a:r>
            <a:r>
              <a:rPr lang="en-US" dirty="0"/>
              <a:t> </a:t>
            </a:r>
            <a:r>
              <a:rPr lang="en-US" dirty="0" err="1"/>
              <a:t>linije</a:t>
            </a:r>
            <a:r>
              <a:rPr lang="en-US" dirty="0"/>
              <a:t>, </a:t>
            </a:r>
            <a:r>
              <a:rPr lang="en-US" dirty="0" err="1"/>
              <a:t>kao</a:t>
            </a:r>
            <a:r>
              <a:rPr lang="en-US" dirty="0"/>
              <a:t> I </a:t>
            </a:r>
            <a:r>
              <a:rPr lang="en-US" dirty="0" err="1"/>
              <a:t>kružne</a:t>
            </a:r>
            <a:r>
              <a:rPr lang="en-US" dirty="0"/>
              <a:t> </a:t>
            </a:r>
            <a:r>
              <a:rPr lang="en-US" dirty="0" err="1"/>
              <a:t>linije</a:t>
            </a:r>
            <a:r>
              <a:rPr lang="en-US" dirty="0"/>
              <a:t> </a:t>
            </a:r>
            <a:r>
              <a:rPr lang="en-US" dirty="0" err="1"/>
              <a:t>na</a:t>
            </a:r>
            <a:r>
              <a:rPr lang="en-US" dirty="0"/>
              <a:t> </a:t>
            </a:r>
            <a:r>
              <a:rPr lang="en-US" dirty="0" err="1"/>
              <a:t>papiru</a:t>
            </a:r>
            <a:r>
              <a:rPr lang="en-US" dirty="0"/>
              <a:t>. </a:t>
            </a:r>
            <a:endParaRPr lang="en-US" dirty="0"/>
          </a:p>
          <a:p>
            <a:pPr marL="0" indent="0">
              <a:lnSpc>
                <a:spcPct val="100000"/>
              </a:lnSpc>
              <a:buNone/>
            </a:pPr>
            <a:endParaRPr lang="en-US" dirty="0">
              <a:sym typeface="+mn-ea"/>
            </a:endParaRPr>
          </a:p>
          <a:p>
            <a:pPr>
              <a:lnSpc>
                <a:spcPct val="100000"/>
              </a:lnSpc>
            </a:pPr>
            <a:r>
              <a:rPr lang="en-US" dirty="0" err="1">
                <a:sym typeface="+mn-ea"/>
              </a:rPr>
              <a:t>Podsticajne</a:t>
            </a:r>
            <a:r>
              <a:rPr lang="en-US" dirty="0">
                <a:sym typeface="+mn-ea"/>
              </a:rPr>
              <a:t> </a:t>
            </a:r>
            <a:r>
              <a:rPr lang="en-US" dirty="0" err="1">
                <a:sym typeface="+mn-ea"/>
              </a:rPr>
              <a:t>aktivnosti</a:t>
            </a:r>
            <a:r>
              <a:rPr lang="en-US" dirty="0">
                <a:sym typeface="+mn-ea"/>
              </a:rPr>
              <a:t>: </a:t>
            </a:r>
            <a:r>
              <a:rPr lang="en-US" dirty="0" err="1">
                <a:sym typeface="+mn-ea"/>
              </a:rPr>
              <a:t>penjanje</a:t>
            </a:r>
            <a:r>
              <a:rPr lang="en-US" dirty="0">
                <a:sym typeface="+mn-ea"/>
              </a:rPr>
              <a:t>, </a:t>
            </a:r>
            <a:r>
              <a:rPr lang="en-US" dirty="0" err="1">
                <a:sym typeface="+mn-ea"/>
              </a:rPr>
              <a:t>ljuljanje</a:t>
            </a:r>
            <a:r>
              <a:rPr lang="en-US" dirty="0">
                <a:sym typeface="+mn-ea"/>
              </a:rPr>
              <a:t>, </a:t>
            </a:r>
            <a:r>
              <a:rPr lang="en-US" dirty="0" err="1">
                <a:sym typeface="+mn-ea"/>
              </a:rPr>
              <a:t>igre</a:t>
            </a:r>
            <a:r>
              <a:rPr lang="en-US" dirty="0">
                <a:sym typeface="+mn-ea"/>
              </a:rPr>
              <a:t> </a:t>
            </a:r>
            <a:r>
              <a:rPr lang="en-US" dirty="0" err="1">
                <a:sym typeface="+mn-ea"/>
              </a:rPr>
              <a:t>sa</a:t>
            </a:r>
            <a:r>
              <a:rPr lang="en-US" dirty="0">
                <a:sym typeface="+mn-ea"/>
              </a:rPr>
              <a:t> </a:t>
            </a:r>
            <a:r>
              <a:rPr lang="en-US" dirty="0" err="1">
                <a:sym typeface="+mn-ea"/>
              </a:rPr>
              <a:t>loptom</a:t>
            </a:r>
            <a:r>
              <a:rPr lang="en-US" dirty="0">
                <a:sym typeface="+mn-ea"/>
              </a:rPr>
              <a:t>.</a:t>
            </a:r>
            <a:endParaRPr lang="en-US" dirty="0"/>
          </a:p>
        </p:txBody>
      </p:sp>
      <p:pic>
        <p:nvPicPr>
          <p:cNvPr id="4" name="Picture 3" descr="Screenshot 2024-02-20 124736"/>
          <p:cNvPicPr>
            <a:picLocks noChangeAspect="1"/>
          </p:cNvPicPr>
          <p:nvPr/>
        </p:nvPicPr>
        <p:blipFill>
          <a:blip r:embed="rId1"/>
          <a:stretch>
            <a:fillRect/>
          </a:stretch>
        </p:blipFill>
        <p:spPr>
          <a:xfrm>
            <a:off x="6647180" y="918845"/>
            <a:ext cx="4791075" cy="5019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0105" y="365125"/>
            <a:ext cx="10515600" cy="866140"/>
          </a:xfrm>
        </p:spPr>
        <p:txBody>
          <a:bodyPr/>
          <a:lstStyle/>
          <a:p>
            <a:pPr algn="ctr"/>
            <a:r>
              <a:rPr lang="sr-Cyrl-RS" altLang="en-US"/>
              <a:t>4.</a:t>
            </a:r>
            <a:r>
              <a:rPr lang="en-US" altLang="sr-Cyrl-RS"/>
              <a:t>GODINA</a:t>
            </a:r>
            <a:endParaRPr lang="en-US" altLang="sr-Cyrl-RS"/>
          </a:p>
        </p:txBody>
      </p:sp>
      <p:sp>
        <p:nvSpPr>
          <p:cNvPr id="5" name="Text Placeholder 4"/>
          <p:cNvSpPr>
            <a:spLocks noGrp="1"/>
          </p:cNvSpPr>
          <p:nvPr>
            <p:ph type="body" idx="1"/>
          </p:nvPr>
        </p:nvSpPr>
        <p:spPr>
          <a:xfrm>
            <a:off x="840105" y="1231265"/>
            <a:ext cx="5157470" cy="888365"/>
          </a:xfrm>
        </p:spPr>
        <p:txBody>
          <a:bodyPr/>
          <a:lstStyle/>
          <a:p>
            <a:r>
              <a:rPr lang="en-US"/>
              <a:t>KRUPNA MOTORIKA</a:t>
            </a:r>
            <a:endParaRPr lang="en-US"/>
          </a:p>
        </p:txBody>
      </p:sp>
      <p:sp>
        <p:nvSpPr>
          <p:cNvPr id="6" name="Content Placeholder 5"/>
          <p:cNvSpPr>
            <a:spLocks noGrp="1"/>
          </p:cNvSpPr>
          <p:nvPr>
            <p:ph sz="half" idx="2"/>
          </p:nvPr>
        </p:nvSpPr>
        <p:spPr>
          <a:xfrm>
            <a:off x="840105" y="2118995"/>
            <a:ext cx="5157470" cy="4070985"/>
          </a:xfrm>
        </p:spPr>
        <p:txBody>
          <a:bodyPr/>
          <a:lstStyle/>
          <a:p>
            <a:r>
              <a:rPr lang="en-US"/>
              <a:t>vozi tricikl</a:t>
            </a:r>
            <a:endParaRPr lang="en-US"/>
          </a:p>
          <a:p>
            <a:r>
              <a:rPr lang="en-US"/>
              <a:t>silazi niz stepenice nogu pred nogu</a:t>
            </a:r>
            <a:endParaRPr lang="en-US"/>
          </a:p>
          <a:p>
            <a:r>
              <a:rPr lang="en-US"/>
              <a:t>skače sa druge stepenice</a:t>
            </a:r>
            <a:endParaRPr lang="en-US"/>
          </a:p>
          <a:p>
            <a:r>
              <a:rPr lang="en-US"/>
              <a:t>u trku šutira loptu</a:t>
            </a:r>
            <a:endParaRPr lang="en-US"/>
          </a:p>
          <a:p>
            <a:endParaRPr lang="en-US"/>
          </a:p>
        </p:txBody>
      </p:sp>
      <p:sp>
        <p:nvSpPr>
          <p:cNvPr id="7" name="Text Placeholder 6"/>
          <p:cNvSpPr>
            <a:spLocks noGrp="1"/>
          </p:cNvSpPr>
          <p:nvPr>
            <p:ph type="body" sz="quarter" idx="3"/>
          </p:nvPr>
        </p:nvSpPr>
        <p:spPr>
          <a:xfrm>
            <a:off x="6172200" y="1231265"/>
            <a:ext cx="5183505" cy="889000"/>
          </a:xfrm>
        </p:spPr>
        <p:txBody>
          <a:bodyPr/>
          <a:lstStyle/>
          <a:p>
            <a:r>
              <a:rPr lang="en-US"/>
              <a:t>FINA MOTORIKA</a:t>
            </a:r>
            <a:endParaRPr lang="en-US"/>
          </a:p>
        </p:txBody>
      </p:sp>
      <p:sp>
        <p:nvSpPr>
          <p:cNvPr id="8" name="Content Placeholder 7"/>
          <p:cNvSpPr>
            <a:spLocks noGrp="1"/>
          </p:cNvSpPr>
          <p:nvPr>
            <p:ph sz="quarter" idx="4"/>
          </p:nvPr>
        </p:nvSpPr>
        <p:spPr/>
        <p:txBody>
          <a:bodyPr/>
          <a:lstStyle/>
          <a:p>
            <a:r>
              <a:rPr lang="en-US"/>
              <a:t>pokušava da nacrta čoveka - glava i udovi (“punoglavac”) (3-4g)</a:t>
            </a:r>
            <a:endParaRPr lang="en-US"/>
          </a:p>
          <a:p>
            <a:r>
              <a:rPr lang="en-US"/>
              <a:t>gradi kulu od 10 kocaka (4g)</a:t>
            </a:r>
            <a:endParaRPr lang="en-US"/>
          </a:p>
          <a:p>
            <a:r>
              <a:rPr lang="en-US"/>
              <a:t>kopira dijagonalnu liniju</a:t>
            </a:r>
            <a:endParaRPr lang="en-US"/>
          </a:p>
          <a:p>
            <a:r>
              <a:rPr lang="en-US"/>
              <a:t>kopira nekoliko štampanih slova</a:t>
            </a:r>
            <a:endParaRPr lang="en-US"/>
          </a:p>
          <a:p>
            <a:r>
              <a:rPr lang="en-US"/>
              <a:t>samo pere ruke i lice (4-5g)</a:t>
            </a:r>
            <a:endParaRPr lang="en-US"/>
          </a:p>
        </p:txBody>
      </p:sp>
      <p:pic>
        <p:nvPicPr>
          <p:cNvPr id="9" name="Picture 8"/>
          <p:cNvPicPr>
            <a:picLocks noChangeAspect="1"/>
          </p:cNvPicPr>
          <p:nvPr/>
        </p:nvPicPr>
        <p:blipFill>
          <a:blip r:embed="rId1"/>
          <a:stretch>
            <a:fillRect/>
          </a:stretch>
        </p:blipFill>
        <p:spPr>
          <a:xfrm>
            <a:off x="1732915" y="4565650"/>
            <a:ext cx="3371850" cy="1624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emberrajz"/>
          <p:cNvPicPr>
            <a:picLocks noChangeAspect="1"/>
          </p:cNvPicPr>
          <p:nvPr/>
        </p:nvPicPr>
        <p:blipFill>
          <a:blip r:embed="rId1"/>
          <a:stretch>
            <a:fillRect/>
          </a:stretch>
        </p:blipFill>
        <p:spPr>
          <a:xfrm>
            <a:off x="1264285" y="752475"/>
            <a:ext cx="9707245" cy="53289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8845"/>
            <a:ext cx="5178778" cy="5109422"/>
          </a:xfrm>
        </p:spPr>
        <p:txBody>
          <a:bodyPr>
            <a:normAutofit fontScale="92500" lnSpcReduction="10000"/>
          </a:bodyPr>
          <a:lstStyle/>
          <a:p>
            <a:pPr marL="0" indent="0">
              <a:buNone/>
            </a:pPr>
            <a:r>
              <a:rPr lang="en-US" dirty="0"/>
              <a:t>HVAT NA UZRASTU 3-4 GODINE</a:t>
            </a:r>
            <a:endParaRPr lang="en-US" dirty="0"/>
          </a:p>
          <a:p>
            <a:endParaRPr lang="en-US" dirty="0"/>
          </a:p>
          <a:p>
            <a:pPr algn="just">
              <a:lnSpc>
                <a:spcPct val="110000"/>
              </a:lnSpc>
            </a:pPr>
            <a:r>
              <a:rPr lang="en-US" dirty="0" err="1"/>
              <a:t>Grafomotorika</a:t>
            </a:r>
            <a:r>
              <a:rPr lang="en-US" dirty="0"/>
              <a:t>: </a:t>
            </a:r>
            <a:r>
              <a:rPr lang="en-US" dirty="0" err="1"/>
              <a:t>Precrtava</a:t>
            </a:r>
            <a:r>
              <a:rPr lang="en-US" dirty="0"/>
              <a:t> </a:t>
            </a:r>
            <a:r>
              <a:rPr lang="en-US" dirty="0" err="1"/>
              <a:t>horizontalnu</a:t>
            </a:r>
            <a:r>
              <a:rPr lang="en-US" dirty="0"/>
              <a:t>, </a:t>
            </a:r>
            <a:r>
              <a:rPr lang="en-US" dirty="0" err="1"/>
              <a:t>vertikalnu</a:t>
            </a:r>
            <a:r>
              <a:rPr lang="en-US" dirty="0"/>
              <a:t> </a:t>
            </a:r>
            <a:r>
              <a:rPr lang="en-US" dirty="0" err="1"/>
              <a:t>liniju</a:t>
            </a:r>
            <a:r>
              <a:rPr lang="en-US" dirty="0"/>
              <a:t> </a:t>
            </a:r>
            <a:r>
              <a:rPr lang="en-US" dirty="0" err="1"/>
              <a:t>i</a:t>
            </a:r>
            <a:r>
              <a:rPr lang="en-US" dirty="0"/>
              <a:t> </a:t>
            </a:r>
            <a:r>
              <a:rPr lang="en-US" dirty="0" err="1"/>
              <a:t>krug</a:t>
            </a:r>
            <a:r>
              <a:rPr lang="en-US" dirty="0"/>
              <a:t>. </a:t>
            </a:r>
            <a:endParaRPr lang="en-US" dirty="0"/>
          </a:p>
          <a:p>
            <a:pPr marL="0" indent="0" algn="just">
              <a:lnSpc>
                <a:spcPct val="110000"/>
              </a:lnSpc>
              <a:buNone/>
            </a:pPr>
            <a:endParaRPr lang="en-US" dirty="0"/>
          </a:p>
          <a:p>
            <a:pPr algn="just">
              <a:lnSpc>
                <a:spcPct val="110000"/>
              </a:lnSpc>
            </a:pPr>
            <a:r>
              <a:rPr lang="en-US" dirty="0" err="1"/>
              <a:t>Podsticajne</a:t>
            </a:r>
            <a:r>
              <a:rPr lang="en-US" dirty="0"/>
              <a:t> </a:t>
            </a:r>
            <a:r>
              <a:rPr lang="en-US" dirty="0" err="1"/>
              <a:t>aktivnosti</a:t>
            </a:r>
            <a:r>
              <a:rPr lang="en-US" dirty="0"/>
              <a:t>: </a:t>
            </a:r>
            <a:r>
              <a:rPr lang="en-US" dirty="0" err="1"/>
              <a:t>igre</a:t>
            </a:r>
            <a:r>
              <a:rPr lang="en-US" dirty="0"/>
              <a:t> </a:t>
            </a:r>
            <a:r>
              <a:rPr lang="en-US" dirty="0" err="1"/>
              <a:t>sa</a:t>
            </a:r>
            <a:r>
              <a:rPr lang="en-US" dirty="0"/>
              <a:t> </a:t>
            </a:r>
            <a:r>
              <a:rPr lang="en-US" dirty="0" err="1"/>
              <a:t>plastelinom</a:t>
            </a:r>
            <a:r>
              <a:rPr lang="en-US" dirty="0"/>
              <a:t>, </a:t>
            </a:r>
            <a:r>
              <a:rPr lang="en-US" dirty="0" err="1"/>
              <a:t>gužvanje</a:t>
            </a:r>
            <a:r>
              <a:rPr lang="en-US" dirty="0"/>
              <a:t> </a:t>
            </a:r>
            <a:r>
              <a:rPr lang="en-US" dirty="0" err="1"/>
              <a:t>papira</a:t>
            </a:r>
            <a:r>
              <a:rPr lang="en-US" dirty="0"/>
              <a:t>, </a:t>
            </a:r>
            <a:r>
              <a:rPr lang="en-US" dirty="0" err="1"/>
              <a:t>korišćenje</a:t>
            </a:r>
            <a:r>
              <a:rPr lang="en-US" dirty="0"/>
              <a:t> </a:t>
            </a:r>
            <a:r>
              <a:rPr lang="en-US" dirty="0" err="1"/>
              <a:t>prskalice</a:t>
            </a:r>
            <a:r>
              <a:rPr lang="en-US" dirty="0"/>
              <a:t> </a:t>
            </a:r>
            <a:r>
              <a:rPr lang="en-US" dirty="0" err="1"/>
              <a:t>sa</a:t>
            </a:r>
            <a:r>
              <a:rPr lang="en-US" dirty="0"/>
              <a:t> </a:t>
            </a:r>
            <a:r>
              <a:rPr lang="en-US" dirty="0" err="1"/>
              <a:t>vodom</a:t>
            </a:r>
            <a:r>
              <a:rPr lang="en-US" dirty="0"/>
              <a:t> (</a:t>
            </a:r>
            <a:r>
              <a:rPr lang="en-US" dirty="0" err="1"/>
              <a:t>cilj</a:t>
            </a:r>
            <a:r>
              <a:rPr lang="en-US" dirty="0"/>
              <a:t> </a:t>
            </a:r>
            <a:r>
              <a:rPr lang="en-US" dirty="0" err="1"/>
              <a:t>je</a:t>
            </a:r>
            <a:r>
              <a:rPr lang="en-US" dirty="0"/>
              <a:t> </a:t>
            </a:r>
            <a:r>
              <a:rPr lang="en-US" dirty="0" err="1"/>
              <a:t>pokret</a:t>
            </a:r>
            <a:r>
              <a:rPr lang="en-US" dirty="0"/>
              <a:t> </a:t>
            </a:r>
            <a:r>
              <a:rPr lang="en-US" dirty="0" err="1"/>
              <a:t>otvaranja</a:t>
            </a:r>
            <a:r>
              <a:rPr lang="en-US" dirty="0"/>
              <a:t> </a:t>
            </a:r>
            <a:r>
              <a:rPr lang="en-US" dirty="0" err="1"/>
              <a:t>i</a:t>
            </a:r>
            <a:r>
              <a:rPr lang="en-US" dirty="0"/>
              <a:t> </a:t>
            </a:r>
            <a:r>
              <a:rPr lang="en-US" dirty="0" err="1"/>
              <a:t>zatvaranja</a:t>
            </a:r>
            <a:r>
              <a:rPr lang="en-US" dirty="0"/>
              <a:t> </a:t>
            </a:r>
            <a:r>
              <a:rPr lang="en-US" dirty="0" err="1"/>
              <a:t>šake</a:t>
            </a:r>
            <a:r>
              <a:rPr lang="en-US" dirty="0"/>
              <a:t> </a:t>
            </a:r>
            <a:r>
              <a:rPr lang="en-US" dirty="0" err="1"/>
              <a:t>i</a:t>
            </a:r>
            <a:r>
              <a:rPr lang="en-US" dirty="0"/>
              <a:t> </a:t>
            </a:r>
            <a:r>
              <a:rPr lang="en-US" dirty="0" err="1"/>
              <a:t>prstiju</a:t>
            </a:r>
            <a:r>
              <a:rPr lang="en-US" dirty="0"/>
              <a:t>. </a:t>
            </a:r>
            <a:endParaRPr lang="en-US" dirty="0"/>
          </a:p>
        </p:txBody>
      </p:sp>
      <p:pic>
        <p:nvPicPr>
          <p:cNvPr id="5" name="Picture 4" descr="Screenshot 2024-02-20 124911"/>
          <p:cNvPicPr>
            <a:picLocks noChangeAspect="1"/>
          </p:cNvPicPr>
          <p:nvPr/>
        </p:nvPicPr>
        <p:blipFill>
          <a:blip r:embed="rId1"/>
          <a:stretch>
            <a:fillRect/>
          </a:stretch>
        </p:blipFill>
        <p:spPr>
          <a:xfrm>
            <a:off x="6617335" y="918845"/>
            <a:ext cx="4781550" cy="5019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5.GODINA</a:t>
            </a:r>
            <a:endParaRPr lang="en-US"/>
          </a:p>
        </p:txBody>
      </p:sp>
      <p:sp>
        <p:nvSpPr>
          <p:cNvPr id="3" name="Text Placeholder 2"/>
          <p:cNvSpPr>
            <a:spLocks noGrp="1"/>
          </p:cNvSpPr>
          <p:nvPr>
            <p:ph type="body" idx="1"/>
          </p:nvPr>
        </p:nvSpPr>
        <p:spPr/>
        <p:txBody>
          <a:bodyPr/>
          <a:lstStyle/>
          <a:p>
            <a:r>
              <a:rPr lang="en-US"/>
              <a:t>KRUPNA MOTORIKA</a:t>
            </a:r>
            <a:endParaRPr lang="en-US"/>
          </a:p>
        </p:txBody>
      </p:sp>
      <p:sp>
        <p:nvSpPr>
          <p:cNvPr id="4" name="Content Placeholder 3"/>
          <p:cNvSpPr>
            <a:spLocks noGrp="1"/>
          </p:cNvSpPr>
          <p:nvPr>
            <p:ph sz="half" idx="2"/>
          </p:nvPr>
        </p:nvSpPr>
        <p:spPr>
          <a:xfrm>
            <a:off x="840105" y="2505075"/>
            <a:ext cx="5157470" cy="1673225"/>
          </a:xfrm>
        </p:spPr>
        <p:txBody>
          <a:bodyPr>
            <a:normAutofit lnSpcReduction="10000"/>
          </a:bodyPr>
          <a:lstStyle/>
          <a:p>
            <a:r>
              <a:rPr lang="en-US"/>
              <a:t>trči menjajući pravac (4-5g)</a:t>
            </a:r>
            <a:endParaRPr lang="en-US"/>
          </a:p>
          <a:p>
            <a:r>
              <a:rPr lang="en-US"/>
              <a:t>skakuće na jednoj nozi (5g)</a:t>
            </a:r>
            <a:endParaRPr lang="en-US"/>
          </a:p>
          <a:p>
            <a:r>
              <a:rPr lang="en-US"/>
              <a:t>stoji na prstima</a:t>
            </a:r>
            <a:endParaRPr lang="en-US"/>
          </a:p>
        </p:txBody>
      </p:sp>
      <p:sp>
        <p:nvSpPr>
          <p:cNvPr id="5" name="Text Placeholder 4"/>
          <p:cNvSpPr>
            <a:spLocks noGrp="1"/>
          </p:cNvSpPr>
          <p:nvPr>
            <p:ph type="body" sz="quarter" idx="3"/>
          </p:nvPr>
        </p:nvSpPr>
        <p:spPr/>
        <p:txBody>
          <a:bodyPr/>
          <a:lstStyle/>
          <a:p>
            <a:r>
              <a:rPr lang="en-US"/>
              <a:t>FINA MOTORIKA</a:t>
            </a:r>
            <a:endParaRPr lang="en-US"/>
          </a:p>
        </p:txBody>
      </p:sp>
      <p:sp>
        <p:nvSpPr>
          <p:cNvPr id="6" name="Content Placeholder 5"/>
          <p:cNvSpPr>
            <a:spLocks noGrp="1"/>
          </p:cNvSpPr>
          <p:nvPr>
            <p:ph sz="quarter" idx="4"/>
          </p:nvPr>
        </p:nvSpPr>
        <p:spPr/>
        <p:txBody>
          <a:bodyPr>
            <a:normAutofit lnSpcReduction="10000"/>
          </a:bodyPr>
          <a:lstStyle/>
          <a:p>
            <a:r>
              <a:rPr lang="en-US"/>
              <a:t>crta čoveka (šematski u vidu geomatrijskih oblika) (4-5g)</a:t>
            </a:r>
            <a:endParaRPr lang="en-US"/>
          </a:p>
          <a:p>
            <a:r>
              <a:rPr lang="en-US"/>
              <a:t>seče makazama po zakrivljenoj liniji (5g)</a:t>
            </a:r>
            <a:endParaRPr lang="en-US"/>
          </a:p>
          <a:p>
            <a:r>
              <a:rPr lang="en-US"/>
              <a:t>boji crteže</a:t>
            </a:r>
            <a:endParaRPr lang="en-US"/>
          </a:p>
          <a:p>
            <a:r>
              <a:rPr lang="en-US"/>
              <a:t>crta kućicu, drvo, ljudsku figuru-crtež je prepoznatljiv</a:t>
            </a:r>
            <a:endParaRPr lang="en-US"/>
          </a:p>
          <a:p>
            <a:r>
              <a:rPr lang="en-US"/>
              <a:t>hvata malu loptu obema rukama (5-6g)</a:t>
            </a:r>
            <a:endParaRPr lang="en-US"/>
          </a:p>
        </p:txBody>
      </p:sp>
      <p:pic>
        <p:nvPicPr>
          <p:cNvPr id="7" name="Picture 6"/>
          <p:cNvPicPr>
            <a:picLocks noChangeAspect="1"/>
          </p:cNvPicPr>
          <p:nvPr/>
        </p:nvPicPr>
        <p:blipFill>
          <a:blip r:embed="rId1"/>
          <a:stretch>
            <a:fillRect/>
          </a:stretch>
        </p:blipFill>
        <p:spPr>
          <a:xfrm>
            <a:off x="1336040" y="4178300"/>
            <a:ext cx="3662045" cy="2441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1845"/>
            <a:ext cx="5429885" cy="5038726"/>
          </a:xfrm>
        </p:spPr>
        <p:txBody>
          <a:bodyPr>
            <a:normAutofit fontScale="77500" lnSpcReduction="20000"/>
          </a:bodyPr>
          <a:lstStyle/>
          <a:p>
            <a:pPr marL="0" indent="0" algn="l">
              <a:lnSpc>
                <a:spcPct val="150000"/>
              </a:lnSpc>
              <a:buNone/>
            </a:pPr>
            <a:r>
              <a:rPr lang="en-US" dirty="0"/>
              <a:t>HVAT NA UZRASTU OD 3-5 GODINA</a:t>
            </a:r>
            <a:endParaRPr lang="en-US" dirty="0"/>
          </a:p>
          <a:p>
            <a:pPr marL="0" indent="0" algn="l">
              <a:lnSpc>
                <a:spcPct val="150000"/>
              </a:lnSpc>
              <a:buNone/>
            </a:pPr>
            <a:endParaRPr lang="en-US" dirty="0"/>
          </a:p>
          <a:p>
            <a:pPr algn="just">
              <a:lnSpc>
                <a:spcPct val="150000"/>
              </a:lnSpc>
            </a:pPr>
            <a:r>
              <a:rPr lang="en-US" dirty="0" err="1"/>
              <a:t>Grafomotorika</a:t>
            </a:r>
            <a:r>
              <a:rPr lang="en-US" dirty="0"/>
              <a:t>: </a:t>
            </a:r>
            <a:r>
              <a:rPr lang="en-US" dirty="0" err="1"/>
              <a:t>precrtava</a:t>
            </a:r>
            <a:r>
              <a:rPr lang="en-US" dirty="0"/>
              <a:t> </a:t>
            </a:r>
            <a:r>
              <a:rPr lang="en-US" dirty="0" err="1"/>
              <a:t>krst</a:t>
            </a:r>
            <a:r>
              <a:rPr lang="en-US" dirty="0"/>
              <a:t>, </a:t>
            </a:r>
            <a:r>
              <a:rPr lang="en-US" dirty="0" err="1"/>
              <a:t>dijagonalne</a:t>
            </a:r>
            <a:r>
              <a:rPr lang="en-US" dirty="0"/>
              <a:t> </a:t>
            </a:r>
            <a:r>
              <a:rPr lang="en-US" dirty="0" err="1"/>
              <a:t>linije</a:t>
            </a:r>
            <a:r>
              <a:rPr lang="en-US" dirty="0"/>
              <a:t> </a:t>
            </a:r>
            <a:r>
              <a:rPr lang="en-US" dirty="0" err="1"/>
              <a:t>kvadrat</a:t>
            </a:r>
            <a:r>
              <a:rPr lang="en-US" dirty="0"/>
              <a:t>, pa </a:t>
            </a:r>
            <a:r>
              <a:rPr lang="en-US" dirty="0" err="1"/>
              <a:t>nakon</a:t>
            </a:r>
            <a:r>
              <a:rPr lang="en-US" dirty="0"/>
              <a:t> 4 </a:t>
            </a:r>
            <a:r>
              <a:rPr lang="en-US" dirty="0" err="1"/>
              <a:t>godine</a:t>
            </a:r>
            <a:r>
              <a:rPr lang="en-US" dirty="0"/>
              <a:t> </a:t>
            </a:r>
            <a:r>
              <a:rPr lang="en-US" dirty="0" err="1"/>
              <a:t>precrtava</a:t>
            </a:r>
            <a:r>
              <a:rPr lang="en-US" dirty="0"/>
              <a:t> </a:t>
            </a:r>
            <a:r>
              <a:rPr lang="en-US" dirty="0" err="1"/>
              <a:t>neka</a:t>
            </a:r>
            <a:r>
              <a:rPr lang="en-US" dirty="0"/>
              <a:t> </a:t>
            </a:r>
            <a:r>
              <a:rPr lang="en-US" dirty="0" err="1"/>
              <a:t>slova</a:t>
            </a:r>
            <a:r>
              <a:rPr lang="en-US" dirty="0"/>
              <a:t> I </a:t>
            </a:r>
            <a:r>
              <a:rPr lang="en-US" dirty="0" err="1"/>
              <a:t>brojeve</a:t>
            </a:r>
            <a:r>
              <a:rPr lang="en-US" dirty="0"/>
              <a:t>. </a:t>
            </a:r>
            <a:r>
              <a:rPr lang="en-US" dirty="0" err="1"/>
              <a:t>Neka</a:t>
            </a:r>
            <a:r>
              <a:rPr lang="en-US" dirty="0"/>
              <a:t> </a:t>
            </a:r>
            <a:r>
              <a:rPr lang="en-US" dirty="0" err="1"/>
              <a:t>deca</a:t>
            </a:r>
            <a:r>
              <a:rPr lang="en-US" dirty="0"/>
              <a:t> </a:t>
            </a:r>
            <a:r>
              <a:rPr lang="en-US" dirty="0" err="1"/>
              <a:t>pišu</a:t>
            </a:r>
            <a:r>
              <a:rPr lang="en-US" dirty="0"/>
              <a:t> </a:t>
            </a:r>
            <a:r>
              <a:rPr lang="en-US" dirty="0" err="1"/>
              <a:t>svoje</a:t>
            </a:r>
            <a:r>
              <a:rPr lang="en-US" dirty="0"/>
              <a:t> </a:t>
            </a:r>
            <a:r>
              <a:rPr lang="en-US" dirty="0" err="1"/>
              <a:t>ime</a:t>
            </a:r>
            <a:r>
              <a:rPr lang="en-US" dirty="0"/>
              <a:t>.</a:t>
            </a:r>
            <a:endParaRPr lang="en-US" dirty="0"/>
          </a:p>
          <a:p>
            <a:pPr marL="0" indent="0" algn="just">
              <a:lnSpc>
                <a:spcPct val="150000"/>
              </a:lnSpc>
              <a:buNone/>
            </a:pPr>
            <a:endParaRPr lang="en-US" dirty="0">
              <a:sym typeface="+mn-ea"/>
            </a:endParaRPr>
          </a:p>
          <a:p>
            <a:pPr algn="just">
              <a:lnSpc>
                <a:spcPct val="150000"/>
              </a:lnSpc>
            </a:pPr>
            <a:r>
              <a:rPr lang="en-US" dirty="0" err="1">
                <a:sym typeface="+mn-ea"/>
              </a:rPr>
              <a:t>Podsticajne</a:t>
            </a:r>
            <a:r>
              <a:rPr lang="en-US" dirty="0">
                <a:sym typeface="+mn-ea"/>
              </a:rPr>
              <a:t> </a:t>
            </a:r>
            <a:r>
              <a:rPr lang="en-US" dirty="0" err="1">
                <a:sym typeface="+mn-ea"/>
              </a:rPr>
              <a:t>aktivnosti</a:t>
            </a:r>
            <a:r>
              <a:rPr lang="en-US" dirty="0">
                <a:sym typeface="+mn-ea"/>
              </a:rPr>
              <a:t>: </a:t>
            </a:r>
            <a:r>
              <a:rPr lang="en-US" dirty="0" err="1">
                <a:sym typeface="+mn-ea"/>
              </a:rPr>
              <a:t>sve</a:t>
            </a:r>
            <a:r>
              <a:rPr lang="en-US" dirty="0">
                <a:sym typeface="+mn-ea"/>
              </a:rPr>
              <a:t> </a:t>
            </a:r>
            <a:r>
              <a:rPr lang="en-US" dirty="0" err="1">
                <a:sym typeface="+mn-ea"/>
              </a:rPr>
              <a:t>aktivnostikoje</a:t>
            </a:r>
            <a:r>
              <a:rPr lang="en-US" dirty="0">
                <a:sym typeface="+mn-ea"/>
              </a:rPr>
              <a:t> </a:t>
            </a:r>
            <a:r>
              <a:rPr lang="en-US" dirty="0" err="1">
                <a:sym typeface="+mn-ea"/>
              </a:rPr>
              <a:t>podstiču</a:t>
            </a:r>
            <a:r>
              <a:rPr lang="en-US" dirty="0">
                <a:sym typeface="+mn-ea"/>
              </a:rPr>
              <a:t> rad </a:t>
            </a:r>
            <a:r>
              <a:rPr lang="en-US" dirty="0" err="1">
                <a:sym typeface="+mn-ea"/>
              </a:rPr>
              <a:t>prstiju</a:t>
            </a:r>
            <a:r>
              <a:rPr lang="en-US" dirty="0">
                <a:sym typeface="+mn-ea"/>
              </a:rPr>
              <a:t> - </a:t>
            </a:r>
            <a:r>
              <a:rPr lang="en-US" dirty="0" err="1">
                <a:sym typeface="+mn-ea"/>
              </a:rPr>
              <a:t>umetaljke</a:t>
            </a:r>
            <a:r>
              <a:rPr lang="en-US" dirty="0">
                <a:sym typeface="+mn-ea"/>
              </a:rPr>
              <a:t>, </a:t>
            </a:r>
            <a:r>
              <a:rPr lang="en-US" dirty="0" err="1">
                <a:sym typeface="+mn-ea"/>
              </a:rPr>
              <a:t>slagalice</a:t>
            </a:r>
            <a:r>
              <a:rPr lang="en-US" dirty="0">
                <a:sym typeface="+mn-ea"/>
              </a:rPr>
              <a:t>, </a:t>
            </a:r>
            <a:r>
              <a:rPr lang="en-US" dirty="0" err="1">
                <a:sym typeface="+mn-ea"/>
              </a:rPr>
              <a:t>cepanje</a:t>
            </a:r>
            <a:r>
              <a:rPr lang="en-US" dirty="0">
                <a:sym typeface="+mn-ea"/>
              </a:rPr>
              <a:t>, </a:t>
            </a:r>
            <a:r>
              <a:rPr lang="en-US" dirty="0" err="1">
                <a:sym typeface="+mn-ea"/>
              </a:rPr>
              <a:t>stikeri</a:t>
            </a:r>
            <a:r>
              <a:rPr lang="en-US" dirty="0">
                <a:sym typeface="+mn-ea"/>
              </a:rPr>
              <a:t>, </a:t>
            </a:r>
            <a:r>
              <a:rPr lang="en-US" dirty="0" err="1">
                <a:sym typeface="+mn-ea"/>
              </a:rPr>
              <a:t>seckanje</a:t>
            </a:r>
            <a:r>
              <a:rPr lang="en-US" dirty="0">
                <a:sym typeface="+mn-ea"/>
              </a:rPr>
              <a:t> </a:t>
            </a:r>
            <a:r>
              <a:rPr lang="en-US" dirty="0" err="1">
                <a:sym typeface="+mn-ea"/>
              </a:rPr>
              <a:t>makazama</a:t>
            </a:r>
            <a:r>
              <a:rPr lang="en-US" dirty="0">
                <a:sym typeface="+mn-ea"/>
              </a:rPr>
              <a:t>...</a:t>
            </a:r>
            <a:endParaRPr lang="en-US" dirty="0"/>
          </a:p>
        </p:txBody>
      </p:sp>
      <p:pic>
        <p:nvPicPr>
          <p:cNvPr id="6" name="Picture 5" descr="Screenshot 2024-02-20 125547"/>
          <p:cNvPicPr>
            <a:picLocks noChangeAspect="1"/>
          </p:cNvPicPr>
          <p:nvPr/>
        </p:nvPicPr>
        <p:blipFill>
          <a:blip r:embed="rId1"/>
          <a:stretch>
            <a:fillRect/>
          </a:stretch>
        </p:blipFill>
        <p:spPr>
          <a:xfrm>
            <a:off x="6637020" y="791845"/>
            <a:ext cx="4810125" cy="50387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altLang="en-US"/>
              <a:t>Igre za razvoj grube motorike</a:t>
            </a:r>
            <a:endParaRPr lang="hu-HU" altLang="en-US"/>
          </a:p>
        </p:txBody>
      </p:sp>
      <p:sp>
        <p:nvSpPr>
          <p:cNvPr id="5" name="Content Placeholder 4"/>
          <p:cNvSpPr>
            <a:spLocks noGrp="1"/>
          </p:cNvSpPr>
          <p:nvPr>
            <p:ph idx="1"/>
          </p:nvPr>
        </p:nvSpPr>
        <p:spPr/>
        <p:txBody>
          <a:bodyPr>
            <a:normAutofit lnSpcReduction="20000"/>
          </a:bodyPr>
          <a:lstStyle/>
          <a:p>
            <a:pPr marL="0" indent="0">
              <a:buNone/>
            </a:pPr>
            <a:r>
              <a:rPr lang="hu-HU" altLang="en-US"/>
              <a:t>-Imitiranje pokreta </a:t>
            </a:r>
            <a:r>
              <a:rPr lang="en-US" altLang="en-US"/>
              <a:t>životinje</a:t>
            </a:r>
            <a:r>
              <a:rPr lang="hu-HU" altLang="en-US"/>
              <a:t> </a:t>
            </a:r>
            <a:endParaRPr lang="hu-HU" altLang="en-US"/>
          </a:p>
          <a:p>
            <a:pPr marL="0" indent="0">
              <a:buNone/>
            </a:pPr>
            <a:r>
              <a:rPr lang="en-US" altLang="hu-HU"/>
              <a:t>- </a:t>
            </a:r>
            <a:r>
              <a:rPr lang="hu-HU" altLang="en-US"/>
              <a:t>Pod je lava</a:t>
            </a:r>
            <a:endParaRPr lang="hu-HU" altLang="en-US"/>
          </a:p>
          <a:p>
            <a:pPr marL="0" indent="0">
              <a:buNone/>
            </a:pPr>
            <a:r>
              <a:rPr lang="hu-HU" altLang="en-US"/>
              <a:t>- Poligon/staza</a:t>
            </a:r>
            <a:r>
              <a:rPr lang="en-US" altLang="hu-HU"/>
              <a:t>/škola skakanja</a:t>
            </a:r>
            <a:endParaRPr lang="en-US" altLang="hu-HU"/>
          </a:p>
          <a:p>
            <a:pPr marL="0" indent="0">
              <a:buNone/>
            </a:pPr>
            <a:r>
              <a:rPr lang="hu-HU" altLang="en-US"/>
              <a:t>-</a:t>
            </a:r>
            <a:r>
              <a:rPr lang="en-US" altLang="hu-HU"/>
              <a:t> </a:t>
            </a:r>
            <a:r>
              <a:rPr lang="hu-HU" altLang="en-US"/>
              <a:t>Igre sa loptom</a:t>
            </a:r>
            <a:r>
              <a:rPr lang="en-US" altLang="hu-HU"/>
              <a:t> </a:t>
            </a:r>
            <a:endParaRPr lang="hu-HU" altLang="en-US"/>
          </a:p>
          <a:p>
            <a:pPr marL="0" indent="0">
              <a:buNone/>
            </a:pPr>
            <a:r>
              <a:rPr lang="en-US" altLang="hu-HU"/>
              <a:t>-Trotineti, tricikl, bicikl</a:t>
            </a:r>
            <a:endParaRPr lang="en-US" altLang="hu-HU"/>
          </a:p>
          <a:p>
            <a:pPr marL="0" indent="0">
              <a:buNone/>
            </a:pPr>
            <a:r>
              <a:rPr lang="en-US" altLang="hu-HU"/>
              <a:t>-Ljuljaške</a:t>
            </a:r>
            <a:endParaRPr lang="en-US" altLang="hu-HU"/>
          </a:p>
          <a:p>
            <a:pPr marL="0" indent="0">
              <a:buNone/>
            </a:pPr>
            <a:r>
              <a:rPr lang="en-US" altLang="hu-HU"/>
              <a:t>-Plesanje</a:t>
            </a:r>
            <a:endParaRPr lang="en-US" altLang="hu-HU"/>
          </a:p>
          <a:p>
            <a:pPr marL="0" indent="0">
              <a:buNone/>
            </a:pPr>
            <a:endParaRPr lang="en-US" altLang="hu-HU"/>
          </a:p>
          <a:p>
            <a:pPr marL="0" indent="0">
              <a:buNone/>
            </a:pPr>
            <a:r>
              <a:rPr lang="en-US" altLang="hu-HU">
                <a:sym typeface="+mn-ea"/>
              </a:rPr>
              <a:t>https://pitajtedefektologa.org/2017/03/05/igre-za-razvoj-grube-motorike/</a:t>
            </a:r>
            <a:endParaRPr lang="en-US" altLang="hu-HU"/>
          </a:p>
          <a:p>
            <a:pPr marL="0" indent="0">
              <a:buNone/>
            </a:pPr>
            <a:endParaRPr lang="en-US" altLang="hu-HU"/>
          </a:p>
          <a:p>
            <a:pPr marL="0" indent="0">
              <a:buNone/>
            </a:pPr>
            <a:endParaRPr lang="en-US" altLang="hu-HU"/>
          </a:p>
          <a:p>
            <a:pPr marL="0" indent="0">
              <a:buNone/>
            </a:pPr>
            <a:endParaRPr lang="hu-HU"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6-7</a:t>
            </a:r>
            <a:r>
              <a:rPr lang="hu-HU" altLang="en-US"/>
              <a:t>.</a:t>
            </a:r>
            <a:r>
              <a:rPr lang="en-US"/>
              <a:t> GODINA</a:t>
            </a:r>
            <a:endParaRPr lang="en-US"/>
          </a:p>
        </p:txBody>
      </p:sp>
      <p:sp>
        <p:nvSpPr>
          <p:cNvPr id="3" name="Text Placeholder 2"/>
          <p:cNvSpPr>
            <a:spLocks noGrp="1"/>
          </p:cNvSpPr>
          <p:nvPr>
            <p:ph type="body" idx="1"/>
          </p:nvPr>
        </p:nvSpPr>
        <p:spPr/>
        <p:txBody>
          <a:bodyPr/>
          <a:lstStyle/>
          <a:p>
            <a:r>
              <a:rPr lang="en-US"/>
              <a:t>KRUPNA MOTORIKA</a:t>
            </a:r>
            <a:endParaRPr lang="en-US"/>
          </a:p>
        </p:txBody>
      </p:sp>
      <p:sp>
        <p:nvSpPr>
          <p:cNvPr id="4" name="Content Placeholder 3"/>
          <p:cNvSpPr>
            <a:spLocks noGrp="1"/>
          </p:cNvSpPr>
          <p:nvPr>
            <p:ph sz="half" idx="2"/>
          </p:nvPr>
        </p:nvSpPr>
        <p:spPr/>
        <p:txBody>
          <a:bodyPr/>
          <a:lstStyle/>
          <a:p>
            <a:r>
              <a:rPr lang="en-US"/>
              <a:t>preskače kanap obema nogama istovremeno</a:t>
            </a:r>
            <a:endParaRPr lang="en-US"/>
          </a:p>
          <a:p>
            <a:r>
              <a:rPr lang="en-US"/>
              <a:t>skače sa visine od 40 cm</a:t>
            </a:r>
            <a:endParaRPr lang="en-US"/>
          </a:p>
          <a:p>
            <a:r>
              <a:rPr lang="en-US"/>
              <a:t>hvata loptu jednom rukom</a:t>
            </a:r>
            <a:endParaRPr lang="en-US"/>
          </a:p>
          <a:p>
            <a:r>
              <a:rPr lang="en-US"/>
              <a:t>oblači se samo</a:t>
            </a:r>
            <a:endParaRPr lang="en-US"/>
          </a:p>
          <a:p>
            <a:r>
              <a:rPr lang="en-US"/>
              <a:t>vezuje pertle</a:t>
            </a:r>
            <a:endParaRPr lang="en-US"/>
          </a:p>
        </p:txBody>
      </p:sp>
      <p:sp>
        <p:nvSpPr>
          <p:cNvPr id="5" name="Text Placeholder 4"/>
          <p:cNvSpPr>
            <a:spLocks noGrp="1"/>
          </p:cNvSpPr>
          <p:nvPr>
            <p:ph type="body" sz="quarter" idx="3"/>
          </p:nvPr>
        </p:nvSpPr>
        <p:spPr/>
        <p:txBody>
          <a:bodyPr/>
          <a:lstStyle/>
          <a:p>
            <a:r>
              <a:rPr lang="en-US"/>
              <a:t>FINA MOTORIKA</a:t>
            </a:r>
            <a:endParaRPr lang="en-US"/>
          </a:p>
        </p:txBody>
      </p:sp>
      <p:sp>
        <p:nvSpPr>
          <p:cNvPr id="6" name="Content Placeholder 5"/>
          <p:cNvSpPr>
            <a:spLocks noGrp="1"/>
          </p:cNvSpPr>
          <p:nvPr>
            <p:ph sz="quarter" idx="4"/>
          </p:nvPr>
        </p:nvSpPr>
        <p:spPr/>
        <p:txBody>
          <a:bodyPr>
            <a:normAutofit fontScale="90000"/>
          </a:bodyPr>
          <a:lstStyle/>
          <a:p>
            <a:r>
              <a:rPr lang="en-US"/>
              <a:t>Palcem može da dotakne svaki prst</a:t>
            </a:r>
            <a:endParaRPr lang="en-US"/>
          </a:p>
          <a:p>
            <a:r>
              <a:rPr lang="en-US"/>
              <a:t>seče i lepi jednostavne oblike iz kolaž papira</a:t>
            </a:r>
            <a:endParaRPr lang="en-US"/>
          </a:p>
          <a:p>
            <a:r>
              <a:rPr lang="en-US"/>
              <a:t>pravi lepezu od hartije</a:t>
            </a:r>
            <a:endParaRPr lang="en-US"/>
          </a:p>
          <a:p>
            <a:r>
              <a:rPr lang="en-US"/>
              <a:t>prepisuje sva štampana slova</a:t>
            </a:r>
            <a:endParaRPr lang="en-US"/>
          </a:p>
          <a:p>
            <a:r>
              <a:rPr lang="en-US"/>
              <a:t>precrtava romb</a:t>
            </a:r>
            <a:endParaRPr lang="en-US"/>
          </a:p>
          <a:p>
            <a:r>
              <a:rPr lang="en-US"/>
              <a:t>koristi rezač za olovke</a:t>
            </a:r>
            <a:endParaRPr lang="en-US"/>
          </a:p>
          <a:p>
            <a:r>
              <a:rPr lang="en-US" altLang="hu-HU"/>
              <a:t>p</a:t>
            </a:r>
            <a:r>
              <a:rPr lang="hu-HU" altLang="en-US"/>
              <a:t>ravilno dr</a:t>
            </a:r>
            <a:r>
              <a:rPr lang="en-US" altLang="hu-HU"/>
              <a:t>ž</a:t>
            </a:r>
            <a:r>
              <a:rPr lang="hu-HU" altLang="en-US"/>
              <a:t>i olovku</a:t>
            </a:r>
            <a:r>
              <a:rPr lang="en-US" altLang="hu-HU"/>
              <a:t>- sa tri prsta</a:t>
            </a:r>
            <a:endParaRPr lang="en-US" alt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9320"/>
            <a:ext cx="5257800" cy="5796280"/>
          </a:xfrm>
        </p:spPr>
        <p:txBody>
          <a:bodyPr>
            <a:normAutofit fontScale="62500" lnSpcReduction="20000"/>
          </a:bodyPr>
          <a:lstStyle/>
          <a:p>
            <a:pPr marL="0" indent="0">
              <a:buNone/>
            </a:pPr>
            <a:r>
              <a:rPr lang="en-US" dirty="0">
                <a:sym typeface="+mn-ea"/>
              </a:rPr>
              <a:t>HVAT NA UZRASTU OD 5-7 GODINA</a:t>
            </a:r>
            <a:endParaRPr lang="en-US" dirty="0">
              <a:sym typeface="+mn-ea"/>
            </a:endParaRPr>
          </a:p>
          <a:p>
            <a:pPr marL="0" indent="0">
              <a:buNone/>
            </a:pPr>
            <a:endParaRPr lang="en-US" dirty="0"/>
          </a:p>
          <a:p>
            <a:pPr algn="just">
              <a:lnSpc>
                <a:spcPct val="150000"/>
              </a:lnSpc>
            </a:pPr>
            <a:r>
              <a:rPr lang="en-US" dirty="0" err="1">
                <a:sym typeface="+mn-ea"/>
              </a:rPr>
              <a:t>Grafomotorika</a:t>
            </a:r>
            <a:r>
              <a:rPr lang="en-US" dirty="0">
                <a:sym typeface="+mn-ea"/>
              </a:rPr>
              <a:t>: </a:t>
            </a:r>
            <a:r>
              <a:rPr lang="en-US" dirty="0" err="1">
                <a:sym typeface="+mn-ea"/>
              </a:rPr>
              <a:t>precrtava</a:t>
            </a:r>
            <a:r>
              <a:rPr lang="en-US" dirty="0">
                <a:sym typeface="+mn-ea"/>
              </a:rPr>
              <a:t> </a:t>
            </a:r>
            <a:r>
              <a:rPr lang="en-US" dirty="0" err="1">
                <a:sym typeface="+mn-ea"/>
              </a:rPr>
              <a:t>trougao</a:t>
            </a:r>
            <a:r>
              <a:rPr lang="en-US" dirty="0">
                <a:sym typeface="+mn-ea"/>
              </a:rPr>
              <a:t>, </a:t>
            </a:r>
            <a:r>
              <a:rPr lang="en-US" dirty="0" err="1">
                <a:sym typeface="+mn-ea"/>
              </a:rPr>
              <a:t>piše</a:t>
            </a:r>
            <a:r>
              <a:rPr lang="en-US" dirty="0">
                <a:sym typeface="+mn-ea"/>
              </a:rPr>
              <a:t> </a:t>
            </a:r>
            <a:r>
              <a:rPr lang="en-US" dirty="0" err="1">
                <a:sym typeface="+mn-ea"/>
              </a:rPr>
              <a:t>svoje</a:t>
            </a:r>
            <a:r>
              <a:rPr lang="en-US" dirty="0">
                <a:sym typeface="+mn-ea"/>
              </a:rPr>
              <a:t> </a:t>
            </a:r>
            <a:r>
              <a:rPr lang="en-US" dirty="0" err="1">
                <a:sym typeface="+mn-ea"/>
              </a:rPr>
              <a:t>ime</a:t>
            </a:r>
            <a:r>
              <a:rPr lang="en-US" dirty="0">
                <a:sym typeface="+mn-ea"/>
              </a:rPr>
              <a:t>, </a:t>
            </a:r>
            <a:r>
              <a:rPr lang="en-US" dirty="0" err="1">
                <a:sym typeface="+mn-ea"/>
              </a:rPr>
              <a:t>prepisuje</a:t>
            </a:r>
            <a:r>
              <a:rPr lang="en-US" dirty="0">
                <a:sym typeface="+mn-ea"/>
              </a:rPr>
              <a:t> </a:t>
            </a:r>
            <a:r>
              <a:rPr lang="en-US" dirty="0" err="1">
                <a:sym typeface="+mn-ea"/>
              </a:rPr>
              <a:t>većinu</a:t>
            </a:r>
            <a:r>
              <a:rPr lang="en-US" dirty="0">
                <a:sym typeface="+mn-ea"/>
              </a:rPr>
              <a:t> </a:t>
            </a:r>
            <a:r>
              <a:rPr lang="en-US" dirty="0" err="1">
                <a:sym typeface="+mn-ea"/>
              </a:rPr>
              <a:t>velikih</a:t>
            </a:r>
            <a:r>
              <a:rPr lang="en-US" dirty="0">
                <a:sym typeface="+mn-ea"/>
              </a:rPr>
              <a:t>, </a:t>
            </a:r>
            <a:r>
              <a:rPr lang="en-US" dirty="0" err="1">
                <a:sym typeface="+mn-ea"/>
              </a:rPr>
              <a:t>štampanih</a:t>
            </a:r>
            <a:r>
              <a:rPr lang="en-US" dirty="0">
                <a:sym typeface="+mn-ea"/>
              </a:rPr>
              <a:t> </a:t>
            </a:r>
            <a:r>
              <a:rPr lang="en-US" dirty="0" err="1">
                <a:sym typeface="+mn-ea"/>
              </a:rPr>
              <a:t>slova</a:t>
            </a:r>
            <a:r>
              <a:rPr lang="en-US" dirty="0">
                <a:sym typeface="+mn-ea"/>
              </a:rPr>
              <a:t>. Dobro se </a:t>
            </a:r>
            <a:r>
              <a:rPr lang="en-US" dirty="0" err="1">
                <a:sym typeface="+mn-ea"/>
              </a:rPr>
              <a:t>služi</a:t>
            </a:r>
            <a:r>
              <a:rPr lang="en-US" dirty="0">
                <a:sym typeface="+mn-ea"/>
              </a:rPr>
              <a:t> </a:t>
            </a:r>
            <a:r>
              <a:rPr lang="en-US" dirty="0" err="1">
                <a:sym typeface="+mn-ea"/>
              </a:rPr>
              <a:t>olovkom</a:t>
            </a:r>
            <a:r>
              <a:rPr lang="en-US" dirty="0">
                <a:sym typeface="+mn-ea"/>
              </a:rPr>
              <a:t>.</a:t>
            </a:r>
            <a:endParaRPr lang="en-US" dirty="0">
              <a:sym typeface="+mn-ea"/>
            </a:endParaRPr>
          </a:p>
          <a:p>
            <a:pPr algn="just">
              <a:lnSpc>
                <a:spcPct val="150000"/>
              </a:lnSpc>
            </a:pPr>
            <a:r>
              <a:rPr lang="en-US" dirty="0" err="1">
                <a:sym typeface="+mn-ea"/>
              </a:rPr>
              <a:t>Podsticajne</a:t>
            </a:r>
            <a:r>
              <a:rPr lang="en-US" dirty="0">
                <a:sym typeface="+mn-ea"/>
              </a:rPr>
              <a:t> </a:t>
            </a:r>
            <a:r>
              <a:rPr lang="en-US" dirty="0" err="1">
                <a:sym typeface="+mn-ea"/>
              </a:rPr>
              <a:t>aktivnosti</a:t>
            </a:r>
            <a:r>
              <a:rPr lang="en-US" dirty="0">
                <a:sym typeface="+mn-ea"/>
              </a:rPr>
              <a:t>: </a:t>
            </a:r>
            <a:r>
              <a:rPr lang="en-US" dirty="0" err="1">
                <a:sym typeface="+mn-ea"/>
              </a:rPr>
              <a:t>aktivnosti</a:t>
            </a:r>
            <a:r>
              <a:rPr lang="en-US" dirty="0">
                <a:sym typeface="+mn-ea"/>
              </a:rPr>
              <a:t> </a:t>
            </a:r>
            <a:r>
              <a:rPr lang="en-US" dirty="0" err="1">
                <a:sym typeface="+mn-ea"/>
              </a:rPr>
              <a:t>koje</a:t>
            </a:r>
            <a:r>
              <a:rPr lang="en-US" dirty="0">
                <a:sym typeface="+mn-ea"/>
              </a:rPr>
              <a:t> </a:t>
            </a:r>
            <a:r>
              <a:rPr lang="en-US" dirty="0" err="1">
                <a:sym typeface="+mn-ea"/>
              </a:rPr>
              <a:t>uključuju</a:t>
            </a:r>
            <a:r>
              <a:rPr lang="en-US" dirty="0">
                <a:sym typeface="+mn-ea"/>
              </a:rPr>
              <a:t> </a:t>
            </a:r>
            <a:r>
              <a:rPr lang="en-US" dirty="0" err="1">
                <a:sym typeface="+mn-ea"/>
              </a:rPr>
              <a:t>pokret</a:t>
            </a:r>
            <a:r>
              <a:rPr lang="en-US" dirty="0">
                <a:sym typeface="+mn-ea"/>
              </a:rPr>
              <a:t> </a:t>
            </a:r>
            <a:r>
              <a:rPr lang="en-US" dirty="0" err="1">
                <a:sym typeface="+mn-ea"/>
              </a:rPr>
              <a:t>opozicije</a:t>
            </a:r>
            <a:r>
              <a:rPr lang="en-US" dirty="0">
                <a:sym typeface="+mn-ea"/>
              </a:rPr>
              <a:t> - </a:t>
            </a:r>
            <a:r>
              <a:rPr lang="en-US" dirty="0" err="1">
                <a:sym typeface="+mn-ea"/>
              </a:rPr>
              <a:t>repozicije</a:t>
            </a:r>
            <a:r>
              <a:rPr lang="en-US" dirty="0">
                <a:sym typeface="+mn-ea"/>
              </a:rPr>
              <a:t> </a:t>
            </a:r>
            <a:r>
              <a:rPr lang="en-US" dirty="0" err="1">
                <a:sym typeface="+mn-ea"/>
              </a:rPr>
              <a:t>palca</a:t>
            </a:r>
            <a:r>
              <a:rPr lang="en-US" dirty="0">
                <a:sym typeface="+mn-ea"/>
              </a:rPr>
              <a:t> </a:t>
            </a:r>
            <a:r>
              <a:rPr lang="en-US" dirty="0" err="1">
                <a:sym typeface="+mn-ea"/>
              </a:rPr>
              <a:t>i</a:t>
            </a:r>
            <a:r>
              <a:rPr lang="en-US" dirty="0">
                <a:sym typeface="+mn-ea"/>
              </a:rPr>
              <a:t> rad </a:t>
            </a:r>
            <a:r>
              <a:rPr lang="en-US" dirty="0" err="1">
                <a:sym typeface="+mn-ea"/>
              </a:rPr>
              <a:t>prstiju</a:t>
            </a:r>
            <a:r>
              <a:rPr lang="en-US" dirty="0">
                <a:sym typeface="+mn-ea"/>
              </a:rPr>
              <a:t> - </a:t>
            </a:r>
            <a:r>
              <a:rPr lang="en-US" dirty="0" err="1">
                <a:sym typeface="+mn-ea"/>
              </a:rPr>
              <a:t>pokretne</a:t>
            </a:r>
            <a:r>
              <a:rPr lang="en-US" dirty="0">
                <a:sym typeface="+mn-ea"/>
              </a:rPr>
              <a:t> </a:t>
            </a:r>
            <a:r>
              <a:rPr lang="en-US" dirty="0" err="1">
                <a:sym typeface="+mn-ea"/>
              </a:rPr>
              <a:t>igre</a:t>
            </a:r>
            <a:r>
              <a:rPr lang="en-US" dirty="0">
                <a:sym typeface="+mn-ea"/>
              </a:rPr>
              <a:t> </a:t>
            </a:r>
            <a:r>
              <a:rPr lang="en-US" dirty="0" err="1">
                <a:sym typeface="+mn-ea"/>
              </a:rPr>
              <a:t>za</a:t>
            </a:r>
            <a:r>
              <a:rPr lang="en-US" dirty="0">
                <a:sym typeface="+mn-ea"/>
              </a:rPr>
              <a:t> </a:t>
            </a:r>
            <a:r>
              <a:rPr lang="en-US" dirty="0" err="1">
                <a:sym typeface="+mn-ea"/>
              </a:rPr>
              <a:t>prste</a:t>
            </a:r>
            <a:r>
              <a:rPr lang="en-US" dirty="0">
                <a:sym typeface="+mn-ea"/>
              </a:rPr>
              <a:t>, </a:t>
            </a:r>
            <a:r>
              <a:rPr lang="en-US" dirty="0" err="1">
                <a:sym typeface="+mn-ea"/>
              </a:rPr>
              <a:t>gimnastika</a:t>
            </a:r>
            <a:r>
              <a:rPr lang="en-US" dirty="0">
                <a:sym typeface="+mn-ea"/>
              </a:rPr>
              <a:t> </a:t>
            </a:r>
            <a:r>
              <a:rPr lang="en-US" dirty="0" err="1">
                <a:sym typeface="+mn-ea"/>
              </a:rPr>
              <a:t>za</a:t>
            </a:r>
            <a:r>
              <a:rPr lang="en-US" dirty="0">
                <a:sym typeface="+mn-ea"/>
              </a:rPr>
              <a:t> </a:t>
            </a:r>
            <a:r>
              <a:rPr lang="en-US" dirty="0" err="1">
                <a:sym typeface="+mn-ea"/>
              </a:rPr>
              <a:t>prste</a:t>
            </a:r>
            <a:r>
              <a:rPr lang="en-US" dirty="0">
                <a:sym typeface="+mn-ea"/>
              </a:rPr>
              <a:t>, </a:t>
            </a:r>
            <a:r>
              <a:rPr lang="en-US" dirty="0" err="1">
                <a:sym typeface="+mn-ea"/>
              </a:rPr>
              <a:t>kreativne</a:t>
            </a:r>
            <a:r>
              <a:rPr lang="en-US" dirty="0">
                <a:sym typeface="+mn-ea"/>
              </a:rPr>
              <a:t> </a:t>
            </a:r>
            <a:r>
              <a:rPr lang="en-US" dirty="0" err="1">
                <a:sym typeface="+mn-ea"/>
              </a:rPr>
              <a:t>aktivnosti</a:t>
            </a:r>
            <a:r>
              <a:rPr lang="en-US" dirty="0">
                <a:sym typeface="+mn-ea"/>
              </a:rPr>
              <a:t>, </a:t>
            </a:r>
            <a:r>
              <a:rPr lang="en-US" dirty="0" err="1">
                <a:sym typeface="+mn-ea"/>
              </a:rPr>
              <a:t>otkopčavanje</a:t>
            </a:r>
            <a:r>
              <a:rPr lang="en-US" dirty="0">
                <a:sym typeface="+mn-ea"/>
              </a:rPr>
              <a:t>/</a:t>
            </a:r>
            <a:r>
              <a:rPr lang="en-US" dirty="0" err="1">
                <a:sym typeface="+mn-ea"/>
              </a:rPr>
              <a:t>zakopčavanje</a:t>
            </a:r>
            <a:r>
              <a:rPr lang="en-US" dirty="0">
                <a:sym typeface="+mn-ea"/>
              </a:rPr>
              <a:t> </a:t>
            </a:r>
            <a:r>
              <a:rPr lang="en-US" dirty="0" err="1">
                <a:sym typeface="+mn-ea"/>
              </a:rPr>
              <a:t>dugmadi</a:t>
            </a:r>
            <a:r>
              <a:rPr lang="en-US" dirty="0">
                <a:sym typeface="+mn-ea"/>
              </a:rPr>
              <a:t>, </a:t>
            </a:r>
            <a:r>
              <a:rPr lang="en-US" dirty="0" err="1">
                <a:sym typeface="+mn-ea"/>
              </a:rPr>
              <a:t>drikera</a:t>
            </a:r>
            <a:r>
              <a:rPr lang="en-US" dirty="0">
                <a:sym typeface="+mn-ea"/>
              </a:rPr>
              <a:t>...  </a:t>
            </a:r>
            <a:endParaRPr lang="en-US" dirty="0">
              <a:sym typeface="+mn-ea"/>
            </a:endParaRPr>
          </a:p>
          <a:p>
            <a:pPr marL="0" indent="0" algn="just">
              <a:lnSpc>
                <a:spcPct val="150000"/>
              </a:lnSpc>
              <a:buNone/>
            </a:pPr>
            <a:endParaRPr lang="en-US" dirty="0"/>
          </a:p>
          <a:p>
            <a:pPr marL="0" indent="0" algn="l">
              <a:lnSpc>
                <a:spcPct val="150000"/>
              </a:lnSpc>
              <a:buNone/>
            </a:pPr>
            <a:r>
              <a:rPr lang="en-US" dirty="0"/>
              <a:t>U SVIM UZRASTIMA KORISTIMO   BOJICE, OLOVKE, KREDE I KREĆEMO OD DEBLJIH KA TANJIM.</a:t>
            </a:r>
            <a:endParaRPr lang="en-US" dirty="0"/>
          </a:p>
        </p:txBody>
      </p:sp>
      <p:pic>
        <p:nvPicPr>
          <p:cNvPr id="4" name="Picture 3" descr="Screenshot 2024-02-20 125608"/>
          <p:cNvPicPr>
            <a:picLocks noChangeAspect="1"/>
          </p:cNvPicPr>
          <p:nvPr/>
        </p:nvPicPr>
        <p:blipFill>
          <a:blip r:embed="rId1"/>
          <a:stretch>
            <a:fillRect/>
          </a:stretch>
        </p:blipFill>
        <p:spPr>
          <a:xfrm>
            <a:off x="6732905" y="909320"/>
            <a:ext cx="4791075" cy="50387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Korišćena literatura:</a:t>
            </a:r>
            <a:endParaRPr lang="en-US"/>
          </a:p>
        </p:txBody>
      </p:sp>
      <p:sp>
        <p:nvSpPr>
          <p:cNvPr id="5" name="Content Placeholder 4"/>
          <p:cNvSpPr>
            <a:spLocks noGrp="1"/>
          </p:cNvSpPr>
          <p:nvPr>
            <p:ph idx="1"/>
          </p:nvPr>
        </p:nvSpPr>
        <p:spPr/>
        <p:txBody>
          <a:bodyPr/>
          <a:lstStyle/>
          <a:p>
            <a:r>
              <a:rPr lang="en-US" dirty="0" err="1"/>
              <a:t>Ivić</a:t>
            </a:r>
            <a:r>
              <a:rPr lang="en-US" dirty="0"/>
              <a:t> I., Novak J. </a:t>
            </a:r>
            <a:r>
              <a:rPr lang="en-US" dirty="0" err="1"/>
              <a:t>i</a:t>
            </a:r>
            <a:r>
              <a:rPr lang="en-US" dirty="0"/>
              <a:t> </a:t>
            </a:r>
            <a:r>
              <a:rPr lang="en-US" dirty="0" err="1"/>
              <a:t>sar</a:t>
            </a:r>
            <a:r>
              <a:rPr lang="en-US" dirty="0"/>
              <a:t>.: </a:t>
            </a:r>
            <a:r>
              <a:rPr lang="en-US" dirty="0" err="1"/>
              <a:t>Razvojna</a:t>
            </a:r>
            <a:r>
              <a:rPr lang="en-US" dirty="0"/>
              <a:t> </a:t>
            </a:r>
            <a:r>
              <a:rPr lang="en-US" dirty="0" err="1"/>
              <a:t>mapa</a:t>
            </a:r>
            <a:r>
              <a:rPr lang="en-US" dirty="0"/>
              <a:t> (</a:t>
            </a:r>
            <a:r>
              <a:rPr lang="en-US" dirty="0" err="1"/>
              <a:t>Kretaivni</a:t>
            </a:r>
            <a:r>
              <a:rPr lang="en-US" dirty="0"/>
              <a:t> </a:t>
            </a:r>
            <a:r>
              <a:rPr lang="en-US" dirty="0" err="1"/>
              <a:t>Centar</a:t>
            </a:r>
            <a:r>
              <a:rPr lang="en-US" dirty="0"/>
              <a:t>)</a:t>
            </a:r>
            <a:endParaRPr lang="en-US" dirty="0"/>
          </a:p>
          <a:p>
            <a:r>
              <a:rPr lang="en-US" dirty="0"/>
              <a:t>Cole m., Cole S.R.: </a:t>
            </a:r>
            <a:r>
              <a:rPr lang="hu-HU" dirty="0"/>
              <a:t>Fejlődéslélektan (</a:t>
            </a:r>
            <a:r>
              <a:rPr lang="hu-HU" dirty="0" err="1"/>
              <a:t>Oziris</a:t>
            </a:r>
            <a:r>
              <a:rPr lang="hu-HU" dirty="0"/>
              <a:t> tankönyvek)</a:t>
            </a:r>
            <a:endParaRPr lang="hu-HU" dirty="0"/>
          </a:p>
          <a:p>
            <a:r>
              <a:rPr lang="hu-HU" dirty="0"/>
              <a:t>https://</a:t>
            </a:r>
            <a:r>
              <a:rPr lang="hu-HU" dirty="0" err="1"/>
              <a:t>pitajtedefektologa.org</a:t>
            </a:r>
            <a:endParaRPr lang="hu-HU" dirty="0" err="1"/>
          </a:p>
          <a:p>
            <a:endParaRPr lang="hu-HU" dirty="0"/>
          </a:p>
          <a:p>
            <a:endParaRPr lang="hu-HU" dirty="0"/>
          </a:p>
          <a:p>
            <a:endParaRPr lang="hu-HU" dirty="0"/>
          </a:p>
          <a:p>
            <a:pPr marL="0" indent="0">
              <a:buNone/>
            </a:pPr>
            <a:r>
              <a:rPr lang="en-US" altLang="hu-HU" dirty="0">
                <a:latin typeface="Calibri" panose="020F0502020204030204" charset="0"/>
                <a:cs typeface="Calibri" panose="020F0502020204030204" charset="0"/>
              </a:rPr>
              <a:t>Sastavili</a:t>
            </a:r>
            <a:r>
              <a:rPr lang="hu-HU" dirty="0">
                <a:latin typeface="Calibri" panose="020F0502020204030204" charset="0"/>
                <a:cs typeface="Calibri" panose="020F0502020204030204" charset="0"/>
              </a:rPr>
              <a:t>:</a:t>
            </a:r>
            <a:endParaRPr lang="hu-HU" dirty="0">
              <a:latin typeface="Calibri" panose="020F0502020204030204" charset="0"/>
              <a:cs typeface="Calibri" panose="020F0502020204030204" charset="0"/>
            </a:endParaRPr>
          </a:p>
          <a:p>
            <a:pPr marL="0" indent="0">
              <a:buNone/>
            </a:pPr>
            <a:r>
              <a:rPr lang="en-US" altLang="hu-HU" dirty="0">
                <a:latin typeface="Calibri" panose="020F0502020204030204" charset="0"/>
                <a:cs typeface="Calibri" panose="020F0502020204030204" charset="0"/>
              </a:rPr>
              <a:t>Farkaš Karina, Mora S. Betina</a:t>
            </a:r>
            <a:endParaRPr lang="hu-HU" dirty="0">
              <a:latin typeface="Calibri" panose="020F0502020204030204" charset="0"/>
              <a:cs typeface="Calibri" panose="020F0502020204030204" charset="0"/>
            </a:endParaRPr>
          </a:p>
          <a:p>
            <a:pPr marL="0" indent="0">
              <a:buNone/>
            </a:pPr>
            <a:endParaRPr lang="hu-HU" dirty="0">
              <a:latin typeface="Calibri" panose="020F0502020204030204" charset="0"/>
              <a:cs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altLang="en-US"/>
              <a:t>VA</a:t>
            </a:r>
            <a:r>
              <a:rPr lang="en-US" altLang="hu-HU"/>
              <a:t>ŽNI POJMOVI</a:t>
            </a:r>
            <a:endParaRPr lang="en-US" altLang="hu-HU"/>
          </a:p>
        </p:txBody>
      </p:sp>
      <p:sp>
        <p:nvSpPr>
          <p:cNvPr id="3" name="Content Placeholder 2"/>
          <p:cNvSpPr>
            <a:spLocks noGrp="1"/>
          </p:cNvSpPr>
          <p:nvPr>
            <p:ph idx="1"/>
          </p:nvPr>
        </p:nvSpPr>
        <p:spPr/>
        <p:txBody>
          <a:bodyPr/>
          <a:lstStyle/>
          <a:p>
            <a:r>
              <a:rPr lang="hu-HU" altLang="en-US"/>
              <a:t>MOTORI</a:t>
            </a:r>
            <a:r>
              <a:rPr lang="en-US" altLang="hu-HU"/>
              <a:t>Č</a:t>
            </a:r>
            <a:r>
              <a:rPr lang="hu-HU" altLang="en-US"/>
              <a:t>KI </a:t>
            </a:r>
            <a:r>
              <a:rPr lang="en-US"/>
              <a:t>RAZVOJ DETETA: promene u kretanju,  kontinuirani proces kroz koje dete stiče konkretne veštine i obrasce. FAKTORI: sazrevanje i učenje</a:t>
            </a:r>
            <a:endParaRPr lang="en-US"/>
          </a:p>
          <a:p>
            <a:r>
              <a:rPr lang="en-US"/>
              <a:t>KRUPNA MOTORIKA</a:t>
            </a:r>
            <a:r>
              <a:rPr lang="hu-HU" altLang="en-US"/>
              <a:t>:</a:t>
            </a:r>
            <a:r>
              <a:rPr lang="en-US" altLang="hu-HU"/>
              <a:t> odnosi se na aktiviranje velikih grupa mišića, ona omogućava kretanje celog tela.</a:t>
            </a:r>
            <a:endParaRPr lang="en-US"/>
          </a:p>
          <a:p>
            <a:r>
              <a:rPr lang="en-US"/>
              <a:t>FINA MOTORIKA</a:t>
            </a:r>
            <a:r>
              <a:rPr lang="hu-HU" altLang="en-US"/>
              <a:t>: sposobnost da se prave precizni pokreti rukom</a:t>
            </a:r>
            <a:r>
              <a:rPr lang="en-US" altLang="hu-HU"/>
              <a:t> (prsti i šaka)</a:t>
            </a:r>
            <a:r>
              <a:rPr lang="hu-HU" altLang="en-US"/>
              <a:t> uz zadr</a:t>
            </a:r>
            <a:r>
              <a:rPr lang="en-US" altLang="hu-HU"/>
              <a:t>ž</a:t>
            </a:r>
            <a:r>
              <a:rPr lang="hu-HU" altLang="en-US"/>
              <a:t>avanje dobre koordinacije prstiju i oka. </a:t>
            </a:r>
            <a:endParaRPr lang="hu-HU" altLang="en-US"/>
          </a:p>
          <a:p>
            <a:r>
              <a:rPr lang="en-US" altLang="hu-HU"/>
              <a:t>GRAFOMOTORIKA: motorička sposobnost pisanja, odnosno držanja olovke i pisanja.</a:t>
            </a:r>
            <a:endParaRPr lang="en-US" altLang="hu-HU"/>
          </a:p>
          <a:p>
            <a:endParaRPr lang="en-US" alt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1"/>
          <a:stretch>
            <a:fillRect/>
          </a:stretch>
        </p:blipFill>
        <p:spPr>
          <a:xfrm>
            <a:off x="1313180" y="601345"/>
            <a:ext cx="10310495" cy="61334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1. GODINA</a:t>
            </a:r>
            <a:endParaRPr lang="en-US"/>
          </a:p>
        </p:txBody>
      </p:sp>
      <p:sp>
        <p:nvSpPr>
          <p:cNvPr id="5" name="Content Placeholder 4"/>
          <p:cNvSpPr>
            <a:spLocks noGrp="1"/>
          </p:cNvSpPr>
          <p:nvPr>
            <p:ph sz="half" idx="1"/>
          </p:nvPr>
        </p:nvSpPr>
        <p:spPr/>
        <p:txBody>
          <a:bodyPr>
            <a:normAutofit lnSpcReduction="10000"/>
          </a:bodyPr>
          <a:lstStyle/>
          <a:p>
            <a:r>
              <a:rPr lang="en-US"/>
              <a:t>Intenzivan razvoj krupne i fine motorike u toku prve godine života deteta</a:t>
            </a:r>
            <a:endParaRPr lang="en-US"/>
          </a:p>
          <a:p>
            <a:pPr marL="0" indent="0">
              <a:buNone/>
            </a:pPr>
            <a:r>
              <a:rPr lang="en-US"/>
              <a:t>Dete sa 12 meseci:</a:t>
            </a:r>
            <a:endParaRPr lang="en-US"/>
          </a:p>
          <a:p>
            <a:r>
              <a:rPr lang="en-US"/>
              <a:t>Hoda uz držanje za jednu ruku</a:t>
            </a:r>
            <a:endParaRPr lang="en-US"/>
          </a:p>
          <a:p>
            <a:r>
              <a:rPr lang="en-US"/>
              <a:t>Spušta se uz pridržavanje da bi dohvatio predmet</a:t>
            </a:r>
            <a:endParaRPr lang="en-US"/>
          </a:p>
          <a:p>
            <a:r>
              <a:rPr lang="en-US"/>
              <a:t>Puzi</a:t>
            </a:r>
            <a:endParaRPr lang="en-US"/>
          </a:p>
          <a:p>
            <a:r>
              <a:rPr lang="en-US"/>
              <a:t>Hvata sitne predmete opozicijom palca i kažiprstom</a:t>
            </a:r>
            <a:endParaRPr lang="en-US"/>
          </a:p>
        </p:txBody>
      </p:sp>
      <p:pic>
        <p:nvPicPr>
          <p:cNvPr id="7" name="Content Placeholder 6" descr="elso lepesek"/>
          <p:cNvPicPr>
            <a:picLocks noGrp="1" noChangeAspect="1"/>
          </p:cNvPicPr>
          <p:nvPr>
            <p:ph sz="half" idx="2"/>
          </p:nvPr>
        </p:nvPicPr>
        <p:blipFill>
          <a:blip r:embed="rId1"/>
          <a:stretch>
            <a:fillRect/>
          </a:stretch>
        </p:blipFill>
        <p:spPr>
          <a:xfrm>
            <a:off x="6439535" y="2225675"/>
            <a:ext cx="4914265" cy="32327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12-24 MESECI</a:t>
            </a:r>
            <a:endParaRPr lang="en-US"/>
          </a:p>
        </p:txBody>
      </p:sp>
      <p:sp>
        <p:nvSpPr>
          <p:cNvPr id="5" name="Text Placeholder 4"/>
          <p:cNvSpPr>
            <a:spLocks noGrp="1"/>
          </p:cNvSpPr>
          <p:nvPr>
            <p:ph type="body" idx="1"/>
          </p:nvPr>
        </p:nvSpPr>
        <p:spPr>
          <a:xfrm>
            <a:off x="840105" y="1381125"/>
            <a:ext cx="5157470" cy="472440"/>
          </a:xfrm>
        </p:spPr>
        <p:txBody>
          <a:bodyPr>
            <a:normAutofit/>
          </a:bodyPr>
          <a:lstStyle/>
          <a:p>
            <a:pPr algn="ctr"/>
            <a:r>
              <a:rPr lang="en-US"/>
              <a:t>KRUPNA MOTORIKA</a:t>
            </a:r>
            <a:endParaRPr lang="en-US"/>
          </a:p>
        </p:txBody>
      </p:sp>
      <p:sp>
        <p:nvSpPr>
          <p:cNvPr id="3" name="Content Placeholder 2"/>
          <p:cNvSpPr>
            <a:spLocks noGrp="1"/>
          </p:cNvSpPr>
          <p:nvPr>
            <p:ph sz="half" idx="2"/>
          </p:nvPr>
        </p:nvSpPr>
        <p:spPr>
          <a:xfrm>
            <a:off x="840105" y="1986915"/>
            <a:ext cx="5157470" cy="4203065"/>
          </a:xfrm>
        </p:spPr>
        <p:txBody>
          <a:bodyPr>
            <a:normAutofit fontScale="90000" lnSpcReduction="20000"/>
          </a:bodyPr>
          <a:lstStyle/>
          <a:p>
            <a:r>
              <a:rPr lang="en-US"/>
              <a:t>Samo ide deset koraka (13m)</a:t>
            </a:r>
            <a:endParaRPr lang="en-US"/>
          </a:p>
          <a:p>
            <a:r>
              <a:rPr lang="en-US"/>
              <a:t>Čučne i ustane (14m)</a:t>
            </a:r>
            <a:endParaRPr lang="en-US"/>
          </a:p>
          <a:p>
            <a:r>
              <a:rPr lang="en-US"/>
              <a:t>Samostalno hoda (15m)</a:t>
            </a:r>
            <a:endParaRPr lang="en-US"/>
          </a:p>
          <a:p>
            <a:r>
              <a:rPr lang="en-US"/>
              <a:t>Penje se uz stepenice uz držanje za jednu ruku (18m)</a:t>
            </a:r>
            <a:endParaRPr lang="en-US"/>
          </a:p>
          <a:p>
            <a:r>
              <a:rPr lang="en-US"/>
              <a:t>Trči, šutira loptu bez gubitka razvnoteže, otvara vr</a:t>
            </a:r>
            <a:r>
              <a:rPr lang="hu-HU" altLang="en-US"/>
              <a:t>a</a:t>
            </a:r>
            <a:r>
              <a:rPr lang="en-US"/>
              <a:t>ta (20m)</a:t>
            </a:r>
            <a:endParaRPr lang="en-US"/>
          </a:p>
          <a:p>
            <a:r>
              <a:rPr lang="en-US"/>
              <a:t>Penje se uz stepenice bez pridržavanja, podiže predmet sa poda bez pridržavanja (24m)</a:t>
            </a:r>
            <a:endParaRPr lang="en-US"/>
          </a:p>
          <a:p>
            <a:r>
              <a:rPr lang="en-US"/>
              <a:t>!!! Okupiranost jednom aktivnošću koja se ponavlja</a:t>
            </a:r>
            <a:endParaRPr lang="en-US"/>
          </a:p>
        </p:txBody>
      </p:sp>
      <p:sp>
        <p:nvSpPr>
          <p:cNvPr id="6" name="Text Placeholder 5"/>
          <p:cNvSpPr>
            <a:spLocks noGrp="1"/>
          </p:cNvSpPr>
          <p:nvPr>
            <p:ph type="body" sz="quarter" idx="3"/>
          </p:nvPr>
        </p:nvSpPr>
        <p:spPr>
          <a:xfrm>
            <a:off x="6172200" y="1381760"/>
            <a:ext cx="5183505" cy="471170"/>
          </a:xfrm>
        </p:spPr>
        <p:txBody>
          <a:bodyPr/>
          <a:lstStyle/>
          <a:p>
            <a:pPr algn="ctr"/>
            <a:r>
              <a:rPr lang="en-US"/>
              <a:t>FINA MOTORIKA</a:t>
            </a:r>
            <a:endParaRPr lang="en-US"/>
          </a:p>
        </p:txBody>
      </p:sp>
      <p:sp>
        <p:nvSpPr>
          <p:cNvPr id="7" name="Content Placeholder 6"/>
          <p:cNvSpPr>
            <a:spLocks noGrp="1"/>
          </p:cNvSpPr>
          <p:nvPr>
            <p:ph sz="quarter" idx="4"/>
          </p:nvPr>
        </p:nvSpPr>
        <p:spPr/>
        <p:txBody>
          <a:bodyPr>
            <a:normAutofit fontScale="90000" lnSpcReduction="20000"/>
          </a:bodyPr>
          <a:lstStyle/>
          <a:p>
            <a:r>
              <a:rPr lang="en-US"/>
              <a:t>Više koristi jednu ruku (12-18m)</a:t>
            </a:r>
            <a:endParaRPr lang="en-US"/>
          </a:p>
          <a:p>
            <a:r>
              <a:rPr lang="en-US"/>
              <a:t>Precizno hvata i stavlja sitne predmete u flašicu (13m)</a:t>
            </a:r>
            <a:endParaRPr lang="en-US"/>
          </a:p>
          <a:p>
            <a:r>
              <a:rPr lang="en-US"/>
              <a:t>Lista knjigu stranu po stranu (19m)</a:t>
            </a:r>
            <a:endParaRPr lang="en-US"/>
          </a:p>
          <a:p>
            <a:r>
              <a:rPr lang="en-US"/>
              <a:t>Baca predmete bez određenog pravca (19-24m)</a:t>
            </a:r>
            <a:endParaRPr lang="en-US"/>
          </a:p>
          <a:p>
            <a:r>
              <a:rPr lang="en-US"/>
              <a:t>Jede čorbastu hranu kašikom, niže perle na konac, gradi kulu od 6 kocaka</a:t>
            </a:r>
            <a:endParaRPr lang="en-US"/>
          </a:p>
          <a:p>
            <a:r>
              <a:rPr lang="en-US"/>
              <a:t>!!! Nespretno hvata, tremor ruke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descr="IMG_20240207_120636"/>
          <p:cNvPicPr>
            <a:picLocks noGrp="1" noChangeAspect="1"/>
          </p:cNvPicPr>
          <p:nvPr>
            <p:ph idx="1"/>
          </p:nvPr>
        </p:nvPicPr>
        <p:blipFill>
          <a:blip r:embed="rId1" cstate="print"/>
          <a:srcRect l="6746" t="-3094" r="7794" b="-1707"/>
          <a:stretch>
            <a:fillRect/>
          </a:stretch>
        </p:blipFill>
        <p:spPr>
          <a:xfrm>
            <a:off x="705485" y="920115"/>
            <a:ext cx="10781665" cy="4959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80"/>
            <a:ext cx="10515600" cy="1325563"/>
          </a:xfrm>
        </p:spPr>
        <p:txBody>
          <a:bodyPr/>
          <a:lstStyle/>
          <a:p>
            <a:r>
              <a:rPr lang="en-US" b="1" dirty="0" err="1"/>
              <a:t>Razvoj</a:t>
            </a:r>
            <a:r>
              <a:rPr lang="en-US" b="1" dirty="0"/>
              <a:t> </a:t>
            </a:r>
            <a:r>
              <a:rPr lang="en-US" b="1" dirty="0" err="1"/>
              <a:t>hvata</a:t>
            </a:r>
            <a:r>
              <a:rPr lang="en-US" b="1" dirty="0"/>
              <a:t> </a:t>
            </a:r>
            <a:r>
              <a:rPr lang="en-US" b="1" dirty="0" err="1"/>
              <a:t>olovke</a:t>
            </a:r>
            <a:r>
              <a:rPr lang="en-US" dirty="0"/>
              <a:t> </a:t>
            </a:r>
            <a:endParaRPr lang="en-US" dirty="0"/>
          </a:p>
        </p:txBody>
      </p:sp>
      <p:sp>
        <p:nvSpPr>
          <p:cNvPr id="3" name="Content Placeholder 2"/>
          <p:cNvSpPr>
            <a:spLocks noGrp="1"/>
          </p:cNvSpPr>
          <p:nvPr>
            <p:ph idx="1"/>
          </p:nvPr>
        </p:nvSpPr>
        <p:spPr>
          <a:xfrm>
            <a:off x="838200" y="1699260"/>
            <a:ext cx="5336822" cy="4351655"/>
          </a:xfrm>
        </p:spPr>
        <p:txBody>
          <a:bodyPr>
            <a:normAutofit fontScale="92500" lnSpcReduction="10000"/>
          </a:bodyPr>
          <a:lstStyle/>
          <a:p>
            <a:pPr marL="0" indent="0" algn="just">
              <a:lnSpc>
                <a:spcPct val="110000"/>
              </a:lnSpc>
              <a:buNone/>
            </a:pPr>
            <a:r>
              <a:rPr lang="en-US" dirty="0"/>
              <a:t>HVAT NA UZRASTU 1-2 GODINE</a:t>
            </a:r>
            <a:endParaRPr lang="en-US" dirty="0"/>
          </a:p>
          <a:p>
            <a:pPr marL="0" indent="0" algn="just">
              <a:lnSpc>
                <a:spcPct val="110000"/>
              </a:lnSpc>
              <a:buNone/>
            </a:pPr>
            <a:r>
              <a:rPr lang="en-US" dirty="0"/>
              <a:t> </a:t>
            </a:r>
            <a:endParaRPr lang="en-US" dirty="0"/>
          </a:p>
          <a:p>
            <a:pPr algn="just">
              <a:lnSpc>
                <a:spcPct val="110000"/>
              </a:lnSpc>
            </a:pPr>
            <a:r>
              <a:rPr lang="en-US" dirty="0" err="1"/>
              <a:t>Grafomotorika</a:t>
            </a:r>
            <a:r>
              <a:rPr lang="en-US" dirty="0"/>
              <a:t>: </a:t>
            </a:r>
            <a:r>
              <a:rPr lang="en-US" dirty="0" err="1"/>
              <a:t>Šara</a:t>
            </a:r>
            <a:r>
              <a:rPr lang="en-US" dirty="0"/>
              <a:t> </a:t>
            </a:r>
            <a:r>
              <a:rPr lang="en-US" dirty="0" err="1"/>
              <a:t>potezima</a:t>
            </a:r>
            <a:r>
              <a:rPr lang="en-US" dirty="0"/>
              <a:t> </a:t>
            </a:r>
            <a:r>
              <a:rPr lang="en-US" dirty="0" err="1"/>
              <a:t>napred</a:t>
            </a:r>
            <a:r>
              <a:rPr lang="en-US" dirty="0"/>
              <a:t> – </a:t>
            </a:r>
            <a:r>
              <a:rPr lang="en-US" dirty="0" err="1"/>
              <a:t>nazad</a:t>
            </a:r>
            <a:r>
              <a:rPr lang="en-US" dirty="0"/>
              <a:t> </a:t>
            </a:r>
            <a:r>
              <a:rPr lang="en-US" dirty="0" err="1"/>
              <a:t>po</a:t>
            </a:r>
            <a:r>
              <a:rPr lang="en-US" dirty="0"/>
              <a:t> </a:t>
            </a:r>
            <a:r>
              <a:rPr lang="en-US" dirty="0" err="1"/>
              <a:t>papiru</a:t>
            </a:r>
            <a:r>
              <a:rPr lang="en-US" dirty="0"/>
              <a:t>. </a:t>
            </a:r>
            <a:endParaRPr lang="en-US" dirty="0"/>
          </a:p>
          <a:p>
            <a:pPr algn="just">
              <a:lnSpc>
                <a:spcPct val="110000"/>
              </a:lnSpc>
            </a:pPr>
            <a:endParaRPr lang="en-US" dirty="0"/>
          </a:p>
          <a:p>
            <a:pPr algn="just">
              <a:lnSpc>
                <a:spcPct val="110000"/>
              </a:lnSpc>
            </a:pPr>
            <a:r>
              <a:rPr lang="en-US" dirty="0" err="1"/>
              <a:t>Podsticajne</a:t>
            </a:r>
            <a:r>
              <a:rPr lang="en-US" dirty="0"/>
              <a:t> </a:t>
            </a:r>
            <a:r>
              <a:rPr lang="en-US" dirty="0" err="1"/>
              <a:t>aktivnosti</a:t>
            </a:r>
            <a:r>
              <a:rPr lang="en-US" dirty="0"/>
              <a:t>: </a:t>
            </a:r>
            <a:r>
              <a:rPr lang="en-US" dirty="0" err="1"/>
              <a:t>sve</a:t>
            </a:r>
            <a:r>
              <a:rPr lang="en-US" dirty="0"/>
              <a:t> </a:t>
            </a:r>
            <a:r>
              <a:rPr lang="en-US" dirty="0" err="1"/>
              <a:t>aktivnosti</a:t>
            </a:r>
            <a:r>
              <a:rPr lang="en-US" dirty="0"/>
              <a:t> </a:t>
            </a:r>
            <a:r>
              <a:rPr lang="en-US" dirty="0" err="1"/>
              <a:t>koje</a:t>
            </a:r>
            <a:r>
              <a:rPr lang="en-US" dirty="0"/>
              <a:t> </a:t>
            </a:r>
            <a:r>
              <a:rPr lang="en-US" dirty="0" err="1"/>
              <a:t>aktiviraju</a:t>
            </a:r>
            <a:r>
              <a:rPr lang="en-US" dirty="0"/>
              <a:t> </a:t>
            </a:r>
            <a:r>
              <a:rPr lang="en-US" dirty="0" err="1"/>
              <a:t>velike</a:t>
            </a:r>
            <a:r>
              <a:rPr lang="en-US" dirty="0"/>
              <a:t> </a:t>
            </a:r>
            <a:r>
              <a:rPr lang="en-US" dirty="0" err="1"/>
              <a:t>grupe</a:t>
            </a:r>
            <a:r>
              <a:rPr lang="en-US" dirty="0"/>
              <a:t> </a:t>
            </a:r>
            <a:r>
              <a:rPr lang="en-US" dirty="0" err="1"/>
              <a:t>mišića</a:t>
            </a:r>
            <a:r>
              <a:rPr lang="en-US" dirty="0"/>
              <a:t>, </a:t>
            </a:r>
            <a:r>
              <a:rPr lang="en-US" dirty="0" err="1"/>
              <a:t>kao</a:t>
            </a:r>
            <a:r>
              <a:rPr lang="en-US" dirty="0"/>
              <a:t> </a:t>
            </a:r>
            <a:r>
              <a:rPr lang="en-US" dirty="0" err="1"/>
              <a:t>što</a:t>
            </a:r>
            <a:r>
              <a:rPr lang="en-US" dirty="0"/>
              <a:t> </a:t>
            </a:r>
            <a:r>
              <a:rPr lang="en-US" dirty="0" err="1"/>
              <a:t>je</a:t>
            </a:r>
            <a:r>
              <a:rPr lang="en-US" dirty="0"/>
              <a:t> </a:t>
            </a:r>
            <a:r>
              <a:rPr lang="en-US" dirty="0" err="1"/>
              <a:t>skakanje</a:t>
            </a:r>
            <a:r>
              <a:rPr lang="en-US" dirty="0"/>
              <a:t>, </a:t>
            </a:r>
            <a:r>
              <a:rPr lang="en-US" dirty="0" err="1"/>
              <a:t>ples</a:t>
            </a:r>
            <a:r>
              <a:rPr lang="en-US" dirty="0"/>
              <a:t>, </a:t>
            </a:r>
            <a:r>
              <a:rPr lang="en-US" dirty="0" err="1"/>
              <a:t>trčanje</a:t>
            </a:r>
            <a:r>
              <a:rPr lang="en-US" dirty="0"/>
              <a:t>, </a:t>
            </a:r>
            <a:r>
              <a:rPr lang="en-US" dirty="0" err="1"/>
              <a:t>igra</a:t>
            </a:r>
            <a:r>
              <a:rPr lang="en-US" dirty="0"/>
              <a:t>, “</a:t>
            </a:r>
            <a:r>
              <a:rPr lang="en-US" dirty="0" err="1"/>
              <a:t>hodaj</a:t>
            </a:r>
            <a:r>
              <a:rPr lang="en-US" dirty="0"/>
              <a:t> </a:t>
            </a:r>
            <a:r>
              <a:rPr lang="en-US" dirty="0" err="1"/>
              <a:t>kao</a:t>
            </a:r>
            <a:r>
              <a:rPr lang="en-US" dirty="0"/>
              <a:t>...”</a:t>
            </a:r>
            <a:endParaRPr lang="en-US" dirty="0"/>
          </a:p>
          <a:p>
            <a:pPr marL="0" indent="0" algn="l">
              <a:lnSpc>
                <a:spcPct val="110000"/>
              </a:lnSpc>
              <a:buNone/>
            </a:pPr>
            <a:endParaRPr lang="en-US" dirty="0"/>
          </a:p>
          <a:p>
            <a:pPr marL="0" indent="0" algn="l">
              <a:lnSpc>
                <a:spcPct val="110000"/>
              </a:lnSpc>
              <a:buNone/>
            </a:pPr>
            <a:endParaRPr lang="en-US" dirty="0"/>
          </a:p>
          <a:p>
            <a:pPr marL="0" indent="0" algn="l">
              <a:lnSpc>
                <a:spcPct val="110000"/>
              </a:lnSpc>
              <a:buNone/>
            </a:pPr>
            <a:endParaRPr lang="en-US" dirty="0"/>
          </a:p>
          <a:p>
            <a:pPr marL="0" indent="0" algn="l">
              <a:lnSpc>
                <a:spcPct val="110000"/>
              </a:lnSpc>
              <a:buNone/>
            </a:pPr>
            <a:endParaRPr lang="en-US" dirty="0"/>
          </a:p>
        </p:txBody>
      </p:sp>
      <p:pic>
        <p:nvPicPr>
          <p:cNvPr id="4" name="Picture 3" descr="Screenshot 2024-02-20 123322"/>
          <p:cNvPicPr>
            <a:picLocks noChangeAspect="1"/>
          </p:cNvPicPr>
          <p:nvPr/>
        </p:nvPicPr>
        <p:blipFill>
          <a:blip r:embed="rId1"/>
          <a:stretch>
            <a:fillRect/>
          </a:stretch>
        </p:blipFill>
        <p:spPr>
          <a:xfrm>
            <a:off x="6450330" y="807085"/>
            <a:ext cx="4985385" cy="52438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3.GODINE-KRUPNA MOTORIKA</a:t>
            </a:r>
            <a:endParaRPr lang="en-US"/>
          </a:p>
        </p:txBody>
      </p:sp>
      <p:sp>
        <p:nvSpPr>
          <p:cNvPr id="4" name="Content Placeholder 3"/>
          <p:cNvSpPr>
            <a:spLocks noGrp="1"/>
          </p:cNvSpPr>
          <p:nvPr>
            <p:ph sz="half" idx="1"/>
          </p:nvPr>
        </p:nvSpPr>
        <p:spPr/>
        <p:txBody>
          <a:bodyPr>
            <a:normAutofit fontScale="90000" lnSpcReduction="20000"/>
          </a:bodyPr>
          <a:lstStyle/>
          <a:p>
            <a:r>
              <a:rPr lang="en-US"/>
              <a:t>Baca predmete u određenom pravcu (24-30m)</a:t>
            </a:r>
            <a:endParaRPr lang="en-US"/>
          </a:p>
          <a:p>
            <a:r>
              <a:rPr lang="en-US"/>
              <a:t>Silazi niz stepenice bez pridržavanja (25m)</a:t>
            </a:r>
            <a:endParaRPr lang="en-US"/>
          </a:p>
          <a:p>
            <a:r>
              <a:rPr lang="en-US"/>
              <a:t>Skakuće na obe noge kao zeka (27m)</a:t>
            </a:r>
            <a:endParaRPr lang="en-US"/>
          </a:p>
          <a:p>
            <a:r>
              <a:rPr lang="en-US"/>
              <a:t>Hoda na prstima i peti unapred i unazad (32m)</a:t>
            </a:r>
            <a:endParaRPr lang="en-US"/>
          </a:p>
          <a:p>
            <a:r>
              <a:rPr lang="en-US"/>
              <a:t>Kratko stoji na jednoj nozi, trči stabilno i brzo (36m)</a:t>
            </a:r>
            <a:endParaRPr lang="en-US"/>
          </a:p>
          <a:p>
            <a:pPr marL="0" indent="0">
              <a:buNone/>
            </a:pPr>
            <a:r>
              <a:rPr lang="en-US"/>
              <a:t>!!!!!Stalno u pokretu, heprkinetičkno. Motorno nespretno, sapliće se i često pada.</a:t>
            </a:r>
            <a:endParaRPr lang="en-US"/>
          </a:p>
        </p:txBody>
      </p:sp>
      <p:pic>
        <p:nvPicPr>
          <p:cNvPr id="6" name="Content Placeholder 5" descr="gyerek fut"/>
          <p:cNvPicPr>
            <a:picLocks noGrp="1" noChangeAspect="1"/>
          </p:cNvPicPr>
          <p:nvPr>
            <p:ph sz="half" idx="2"/>
          </p:nvPr>
        </p:nvPicPr>
        <p:blipFill>
          <a:blip r:embed="rId1"/>
          <a:stretch>
            <a:fillRect/>
          </a:stretch>
        </p:blipFill>
        <p:spPr>
          <a:xfrm>
            <a:off x="6885305" y="2078355"/>
            <a:ext cx="4758690" cy="31756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hu-HU" altLang="en-US"/>
              <a:t>3.GODINE-FINA MOTORIKA</a:t>
            </a:r>
            <a:endParaRPr lang="hu-HU" altLang="en-US"/>
          </a:p>
        </p:txBody>
      </p:sp>
      <p:pic>
        <p:nvPicPr>
          <p:cNvPr id="7" name="Content Placeholder 6" descr="gyurmázás"/>
          <p:cNvPicPr>
            <a:picLocks noGrp="1" noChangeAspect="1"/>
          </p:cNvPicPr>
          <p:nvPr>
            <p:ph sz="half" idx="1"/>
          </p:nvPr>
        </p:nvPicPr>
        <p:blipFill>
          <a:blip r:embed="rId1"/>
          <a:stretch>
            <a:fillRect/>
          </a:stretch>
        </p:blipFill>
        <p:spPr>
          <a:xfrm>
            <a:off x="838200" y="2645410"/>
            <a:ext cx="5181600" cy="2711450"/>
          </a:xfrm>
          <a:prstGeom prst="rect">
            <a:avLst/>
          </a:prstGeom>
        </p:spPr>
      </p:pic>
      <p:sp>
        <p:nvSpPr>
          <p:cNvPr id="6" name="Content Placeholder 5"/>
          <p:cNvSpPr>
            <a:spLocks noGrp="1"/>
          </p:cNvSpPr>
          <p:nvPr>
            <p:ph sz="half" idx="2"/>
          </p:nvPr>
        </p:nvSpPr>
        <p:spPr/>
        <p:txBody>
          <a:bodyPr>
            <a:normAutofit fontScale="92500"/>
          </a:bodyPr>
          <a:lstStyle/>
          <a:p>
            <a:r>
              <a:rPr lang="hu-HU" altLang="en-US"/>
              <a:t>Sla</a:t>
            </a:r>
            <a:r>
              <a:rPr lang="en-US" altLang="en-US"/>
              <a:t>že kocke u niz (25m)</a:t>
            </a:r>
            <a:endParaRPr lang="en-US" altLang="en-US"/>
          </a:p>
          <a:p>
            <a:r>
              <a:rPr lang="en-US" altLang="en-US"/>
              <a:t>Raspoređuje tri oblika u ram (krug, kvadrat, trougao), seče makazama bez preciznosti (30m)</a:t>
            </a:r>
            <a:endParaRPr lang="en-US" altLang="en-US"/>
          </a:p>
          <a:p>
            <a:r>
              <a:rPr lang="en-US" altLang="en-US"/>
              <a:t>Mesi kobasicu od plastelina (32m)</a:t>
            </a:r>
            <a:endParaRPr lang="en-US" altLang="en-US"/>
          </a:p>
          <a:p>
            <a:r>
              <a:rPr lang="en-US" altLang="en-US"/>
              <a:t>Precrtva krug kad mu se pokaže (34m)</a:t>
            </a:r>
            <a:endParaRPr lang="en-US" altLang="en-US"/>
          </a:p>
          <a:p>
            <a:r>
              <a:rPr lang="en-US" altLang="en-US"/>
              <a:t>Jede viljuškom, gradi kulu od 8 kocaka, slika vodenim bojama, imitira crtanje krsta (36m)</a:t>
            </a:r>
            <a:endParaRPr lang="en-US" altLang="en-US"/>
          </a:p>
          <a:p>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4781</Words>
  <Application>WPS Presentation</Application>
  <PresentationFormat>Custom</PresentationFormat>
  <Paragraphs>180</Paragraphs>
  <Slides>19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SimSun</vt:lpstr>
      <vt:lpstr>Wingdings</vt:lpstr>
      <vt:lpstr>Calibri Light</vt:lpstr>
      <vt:lpstr>Calibri</vt:lpstr>
      <vt:lpstr>Microsoft YaHei</vt:lpstr>
      <vt:lpstr>Arial Unicode MS</vt:lpstr>
      <vt:lpstr>Times New Roman</vt:lpstr>
      <vt:lpstr>Office Theme</vt:lpstr>
      <vt:lpstr>HODAM, TRČIM, CRTAM! Razvoj motorike kod dece </vt:lpstr>
      <vt:lpstr>VAŽNI POJMOVI</vt:lpstr>
      <vt:lpstr>PowerPoint 演示文稿</vt:lpstr>
      <vt:lpstr>1. GODINA</vt:lpstr>
      <vt:lpstr>12-24 MESECI</vt:lpstr>
      <vt:lpstr>PowerPoint 演示文稿</vt:lpstr>
      <vt:lpstr>Razvoj hvata olovke </vt:lpstr>
      <vt:lpstr>3.GODINE-KRUPNA MOTORIKA</vt:lpstr>
      <vt:lpstr>3.GODINE-FINA MOTORIKA</vt:lpstr>
      <vt:lpstr>PowerPoint 演示文稿</vt:lpstr>
      <vt:lpstr>4.GODINA</vt:lpstr>
      <vt:lpstr>PowerPoint 演示文稿</vt:lpstr>
      <vt:lpstr>PowerPoint 演示文稿</vt:lpstr>
      <vt:lpstr>5.GODINA</vt:lpstr>
      <vt:lpstr>PowerPoint 演示文稿</vt:lpstr>
      <vt:lpstr>Igre za razvoj grube motorike</vt:lpstr>
      <vt:lpstr>6-7. GODINA</vt:lpstr>
      <vt:lpstr>PowerPoint 演示文稿</vt:lpstr>
      <vt:lpstr>Korišćena 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MOTORIKE</dc:title>
  <dc:creator/>
  <cp:lastModifiedBy>Korisnik</cp:lastModifiedBy>
  <cp:revision>22</cp:revision>
  <dcterms:created xsi:type="dcterms:W3CDTF">2023-12-22T09:22:00Z</dcterms:created>
  <dcterms:modified xsi:type="dcterms:W3CDTF">2024-02-29T11:23:49Z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21FC6C9D1C9344E2A7329B025EE056B8_13</vt:lpwstr>
  </property>
  <property fmtid="{D5CDD505-2E9C-101B-9397-08002B2CF9AE}" pid="3" name="KSOProductBuildVer">
    <vt:lpwstr>1033-12.2.0.13489</vt:lpwstr>
  </property>
</Properties>
</file>