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8" r:id="rId4"/>
    <p:sldId id="264" r:id="rId5"/>
    <p:sldId id="257" r:id="rId6"/>
    <p:sldId id="259" r:id="rId7"/>
    <p:sldId id="287" r:id="rId8"/>
    <p:sldId id="290" r:id="rId9"/>
    <p:sldId id="261" r:id="rId10"/>
    <p:sldId id="262" r:id="rId11"/>
    <p:sldId id="291" r:id="rId12"/>
    <p:sldId id="265" r:id="rId13"/>
    <p:sldId id="288" r:id="rId14"/>
    <p:sldId id="292" r:id="rId15"/>
    <p:sldId id="266" r:id="rId16"/>
    <p:sldId id="293" r:id="rId17"/>
    <p:sldId id="289" r:id="rId18"/>
    <p:sldId id="267" r:id="rId19"/>
    <p:sldId id="294" r:id="rId20"/>
    <p:sldId id="30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5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802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MÁSZOK, FUTOK, RAJZOLOK!</a:t>
            </a:r>
            <a:br>
              <a:rPr lang="hu-HU" dirty="0" smtClean="0"/>
            </a:br>
            <a:r>
              <a:rPr lang="hu-HU" sz="4800" dirty="0" smtClean="0"/>
              <a:t>Mozgásfejlődés 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en-US"/>
              <a:t>BAMBI I.E.I., TOPOLYA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43919" y="619932"/>
            <a:ext cx="6539749" cy="59048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CERUZAFOGÁS 2-3 ÉVES KORBAN</a:t>
            </a:r>
            <a:endParaRPr lang="hu-HU" dirty="0"/>
          </a:p>
          <a:p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dirty="0"/>
              <a:t>A gyermek ujjaival tartja a ceruzát, a tenyere lefelé néz (hasonlóan, ahogy a kést fogjuk).  Az összes ujját egyszerre használja, egész kézmozdulattal. </a:t>
            </a:r>
            <a:endParaRPr lang="hu-HU" dirty="0"/>
          </a:p>
          <a:p>
            <a:pPr algn="just">
              <a:lnSpc>
                <a:spcPct val="170000"/>
              </a:lnSpc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 err="1"/>
              <a:t>Grafomotorika</a:t>
            </a:r>
            <a:r>
              <a:rPr lang="hu-HU" dirty="0"/>
              <a:t>: firkaszerű vízszintes, függőleges vonalak, illetve körvonalak.</a:t>
            </a:r>
            <a:endParaRPr lang="hu-HU" dirty="0"/>
          </a:p>
          <a:p>
            <a:pPr algn="just">
              <a:lnSpc>
                <a:spcPct val="170000"/>
              </a:lnSpc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/>
              <a:t>Ösztönző tevékenységek</a:t>
            </a:r>
            <a:r>
              <a:rPr lang="hu-HU" dirty="0"/>
              <a:t>: mászás, hintázás, labdás játékok.</a:t>
            </a:r>
            <a:endParaRPr lang="hu-HU" dirty="0"/>
          </a:p>
        </p:txBody>
      </p:sp>
      <p:pic>
        <p:nvPicPr>
          <p:cNvPr id="5" name="Picture 3" descr="Screenshot 2024-02-20 124736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47919" t="23758" r="5323" b="30358"/>
          <a:stretch>
            <a:fillRect/>
          </a:stretch>
        </p:blipFill>
        <p:spPr>
          <a:xfrm>
            <a:off x="7872249" y="0"/>
            <a:ext cx="4319751" cy="44414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66140"/>
          </a:xfrm>
        </p:spPr>
        <p:txBody>
          <a:bodyPr/>
          <a:lstStyle/>
          <a:p>
            <a:pPr algn="ctr"/>
            <a:r>
              <a:rPr lang="sr-Cyrl-RS" altLang="en-US"/>
              <a:t>4.</a:t>
            </a:r>
            <a:r>
              <a:rPr lang="hu-HU" altLang="sr-Cyrl-RS"/>
              <a:t>ÉV</a:t>
            </a:r>
            <a:endParaRPr lang="hu-HU" alt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105" y="1231265"/>
            <a:ext cx="5157470" cy="888365"/>
          </a:xfrm>
        </p:spPr>
        <p:txBody>
          <a:bodyPr/>
          <a:lstStyle/>
          <a:p>
            <a:r>
              <a:rPr lang="hu-HU" altLang="en-US" sz="3200"/>
              <a:t>NAGYMOZGÁSOK</a:t>
            </a:r>
            <a:endParaRPr lang="hu-HU" altLang="en-US" sz="32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0105" y="2118995"/>
            <a:ext cx="5157470" cy="4070985"/>
          </a:xfrm>
        </p:spPr>
        <p:txBody>
          <a:bodyPr/>
          <a:lstStyle/>
          <a:p>
            <a:r>
              <a:rPr lang="hu-HU" altLang="en-US"/>
              <a:t>triciklit hajt</a:t>
            </a:r>
            <a:endParaRPr lang="hu-HU" altLang="en-US"/>
          </a:p>
          <a:p>
            <a:r>
              <a:rPr lang="hu-HU" altLang="en-US"/>
              <a:t>váltott lábbal lejön a lépcsőn</a:t>
            </a:r>
            <a:endParaRPr lang="hu-HU" altLang="en-US"/>
          </a:p>
          <a:p>
            <a:r>
              <a:rPr lang="hu-HU" altLang="en-US"/>
              <a:t>leugrik a második lépcsőfokról</a:t>
            </a:r>
            <a:endParaRPr lang="hu-HU" altLang="en-US"/>
          </a:p>
          <a:p>
            <a:r>
              <a:rPr lang="hu-HU" altLang="en-US"/>
              <a:t>szaladás közben labdába rúg</a:t>
            </a:r>
            <a:endParaRPr lang="hu-HU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231265"/>
            <a:ext cx="5183505" cy="889000"/>
          </a:xfrm>
        </p:spPr>
        <p:txBody>
          <a:bodyPr/>
          <a:lstStyle/>
          <a:p>
            <a:r>
              <a:rPr lang="hu-HU" altLang="en-US" sz="3200"/>
              <a:t>FINOMMOZGÁSOK</a:t>
            </a:r>
            <a:endParaRPr lang="hu-HU" altLang="en-US" sz="32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altLang="en-US"/>
              <a:t>próbál embert rajzolni - test és végtagok</a:t>
            </a:r>
            <a:r>
              <a:rPr lang="en-US"/>
              <a:t>  (3-4</a:t>
            </a:r>
            <a:r>
              <a:rPr lang="hu-HU" altLang="en-US"/>
              <a:t>é</a:t>
            </a:r>
            <a:r>
              <a:rPr lang="en-US"/>
              <a:t>)</a:t>
            </a:r>
            <a:endParaRPr lang="en-US"/>
          </a:p>
          <a:p>
            <a:r>
              <a:rPr lang="hu-HU" altLang="en-US">
                <a:sym typeface="+mn-ea"/>
              </a:rPr>
              <a:t>tornyot ép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  <a:sym typeface="+mn-ea"/>
              </a:rPr>
              <a:t>ít 10 kockából</a:t>
            </a:r>
            <a:r>
              <a:rPr lang="en-US"/>
              <a:t> (4</a:t>
            </a:r>
            <a:r>
              <a:rPr lang="hu-HU" altLang="en-US"/>
              <a:t>é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átmásolja az átlós vonalat</a:t>
            </a:r>
            <a:endParaRPr lang="hu-HU" altLang="en-US"/>
          </a:p>
          <a:p>
            <a:r>
              <a:rPr lang="hu-HU" altLang="en-US"/>
              <a:t>lemásol néhány betűt</a:t>
            </a:r>
            <a:endParaRPr lang="hu-HU" altLang="en-US"/>
          </a:p>
          <a:p>
            <a:r>
              <a:rPr lang="hu-HU" altLang="en-US"/>
              <a:t>egyedül mos arcot és kezet</a:t>
            </a:r>
            <a:r>
              <a:rPr lang="en-US"/>
              <a:t> (4-5</a:t>
            </a:r>
            <a:r>
              <a:rPr lang="hu-HU" altLang="en-US"/>
              <a:t>é</a:t>
            </a:r>
            <a:r>
              <a:rPr lang="en-US"/>
              <a:t>)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4276090"/>
            <a:ext cx="3972560" cy="1913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mberraj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52475"/>
            <a:ext cx="10330180" cy="5671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30621"/>
            <a:ext cx="6477172" cy="58321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CERUZAFOGÁS 3-4 ÉVES KORBAN </a:t>
            </a:r>
            <a:endParaRPr lang="hu-HU" dirty="0"/>
          </a:p>
          <a:p>
            <a:endParaRPr lang="hu-HU" dirty="0"/>
          </a:p>
          <a:p>
            <a:pPr algn="just">
              <a:lnSpc>
                <a:spcPct val="150000"/>
              </a:lnSpc>
            </a:pPr>
            <a:r>
              <a:rPr lang="hu-HU" dirty="0"/>
              <a:t>A ceruzát az ujjaival fogja úgy, hogy a hüvelykujja a ceruza másik oldalán van (hasonlóan, ahogy a </a:t>
            </a:r>
            <a:r>
              <a:rPr lang="hu-HU" dirty="0" err="1"/>
              <a:t>pikado</a:t>
            </a:r>
            <a:r>
              <a:rPr lang="hu-HU" dirty="0"/>
              <a:t> nyilat fogják). </a:t>
            </a:r>
            <a:endParaRPr lang="hu-HU" dirty="0"/>
          </a:p>
          <a:p>
            <a:pPr marL="0" indent="0" algn="just">
              <a:lnSpc>
                <a:spcPct val="150000"/>
              </a:lnSpc>
              <a:buNone/>
            </a:pPr>
            <a:endParaRPr lang="hu-HU" dirty="0"/>
          </a:p>
          <a:p>
            <a:pPr algn="just">
              <a:lnSpc>
                <a:spcPct val="150000"/>
              </a:lnSpc>
            </a:pPr>
            <a:r>
              <a:rPr lang="hu-HU" b="1" dirty="0" err="1"/>
              <a:t>Grafomotorika</a:t>
            </a:r>
            <a:r>
              <a:rPr lang="hu-HU" dirty="0"/>
              <a:t>: vízszintes, függőleges vonalat, illetve kört rajzol. </a:t>
            </a:r>
            <a:endParaRPr lang="hu-HU" dirty="0"/>
          </a:p>
          <a:p>
            <a:pPr algn="just">
              <a:lnSpc>
                <a:spcPct val="150000"/>
              </a:lnSpc>
            </a:pPr>
            <a:endParaRPr lang="hu-HU" dirty="0"/>
          </a:p>
          <a:p>
            <a:pPr algn="just">
              <a:lnSpc>
                <a:spcPct val="150000"/>
              </a:lnSpc>
            </a:pPr>
            <a:r>
              <a:rPr lang="hu-HU" b="1" dirty="0"/>
              <a:t>Ösztönző tevékenységek</a:t>
            </a:r>
            <a:r>
              <a:rPr lang="hu-HU" dirty="0"/>
              <a:t>: labdás játékok, papír összegyűrése,  vízipisztoly (a cél a kéz és az ujjak nyitó és záró mozgása).</a:t>
            </a:r>
            <a:endParaRPr lang="hu-HU" dirty="0"/>
          </a:p>
        </p:txBody>
      </p:sp>
      <p:pic>
        <p:nvPicPr>
          <p:cNvPr id="4" name="Picture 4" descr="Screenshot 2024-02-20 124911"/>
          <p:cNvPicPr>
            <a:picLocks noChangeAspect="1"/>
          </p:cNvPicPr>
          <p:nvPr/>
        </p:nvPicPr>
        <p:blipFill rotWithShape="1">
          <a:blip r:embed="rId1"/>
          <a:srcRect l="35696" t="6193" r="2848" b="49993"/>
          <a:stretch>
            <a:fillRect/>
          </a:stretch>
        </p:blipFill>
        <p:spPr>
          <a:xfrm>
            <a:off x="7315372" y="1440079"/>
            <a:ext cx="4565370" cy="34168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5.</a:t>
            </a:r>
            <a:r>
              <a:rPr lang="hu-HU" altLang="en-US"/>
              <a:t>ÉV</a:t>
            </a:r>
            <a:endParaRPr lang="hu-HU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/>
              <a:t>NAGYMOZGÁSOK</a:t>
            </a:r>
            <a:endParaRPr lang="hu-HU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05" y="2505075"/>
            <a:ext cx="5157470" cy="1673225"/>
          </a:xfrm>
        </p:spPr>
        <p:txBody>
          <a:bodyPr/>
          <a:lstStyle/>
          <a:p>
            <a:r>
              <a:rPr lang="hu-HU" altLang="en-US"/>
              <a:t>irányt váltva fut</a:t>
            </a:r>
            <a:r>
              <a:rPr lang="en-US"/>
              <a:t> (4-5</a:t>
            </a:r>
            <a:r>
              <a:rPr lang="hu-HU" altLang="en-US"/>
              <a:t>é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egy lábon ugrál</a:t>
            </a:r>
            <a:r>
              <a:rPr lang="en-US"/>
              <a:t> (5</a:t>
            </a:r>
            <a:r>
              <a:rPr lang="hu-HU" altLang="en-US"/>
              <a:t>é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lábujjhegyen áll</a:t>
            </a:r>
            <a:endParaRPr lang="hu-HU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altLang="en-US"/>
              <a:t>FINOMMOZGÁSOK</a:t>
            </a:r>
            <a:endParaRPr lang="hu-HU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altLang="en-US" dirty="0"/>
              <a:t>embert rajzol</a:t>
            </a:r>
            <a:r>
              <a:rPr lang="en-US" dirty="0"/>
              <a:t> (</a:t>
            </a:r>
            <a:r>
              <a:rPr lang="hu-HU" altLang="en-US" dirty="0"/>
              <a:t>séma rajz- geomertikus alakzatok </a:t>
            </a:r>
            <a:r>
              <a:rPr lang="en-US" dirty="0"/>
              <a:t>) (4-5</a:t>
            </a:r>
            <a:r>
              <a:rPr lang="hu-HU" altLang="en-US" dirty="0"/>
              <a:t>é</a:t>
            </a:r>
            <a:r>
              <a:rPr lang="en-US" dirty="0"/>
              <a:t>)</a:t>
            </a:r>
            <a:endParaRPr lang="en-US" dirty="0"/>
          </a:p>
          <a:p>
            <a:r>
              <a:rPr lang="hu-HU" altLang="en-US" dirty="0"/>
              <a:t>ollóval vág görbe vonalon </a:t>
            </a:r>
            <a:r>
              <a:rPr lang="en-US" dirty="0"/>
              <a:t>(5</a:t>
            </a:r>
            <a:r>
              <a:rPr lang="hu-HU" altLang="en-US" dirty="0"/>
              <a:t>é</a:t>
            </a:r>
            <a:r>
              <a:rPr lang="en-US" dirty="0"/>
              <a:t>)</a:t>
            </a:r>
            <a:endParaRPr lang="en-US" dirty="0"/>
          </a:p>
          <a:p>
            <a:r>
              <a:rPr lang="hu-HU" altLang="en-US" dirty="0"/>
              <a:t>kifesti a rajzokat</a:t>
            </a:r>
            <a:endParaRPr lang="hu-HU" altLang="en-US" dirty="0"/>
          </a:p>
          <a:p>
            <a:r>
              <a:rPr lang="hu-HU" altLang="en-US" dirty="0"/>
              <a:t>házat, fát, embert rajzol-a rajz felismerhető</a:t>
            </a:r>
            <a:endParaRPr lang="hu-HU" altLang="en-US" dirty="0"/>
          </a:p>
          <a:p>
            <a:r>
              <a:rPr lang="hu-HU" altLang="en-US"/>
              <a:t>két kézzel elkapja </a:t>
            </a:r>
            <a:r>
              <a:rPr lang="hu-HU" altLang="en-US" smtClean="0"/>
              <a:t>a kisebb </a:t>
            </a:r>
            <a:r>
              <a:rPr lang="hu-HU" altLang="en-US"/>
              <a:t>labdát</a:t>
            </a:r>
            <a:r>
              <a:rPr lang="en-US" dirty="0"/>
              <a:t> (5-6</a:t>
            </a:r>
            <a:r>
              <a:rPr lang="hu-HU" altLang="en-US" dirty="0"/>
              <a:t>é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040" y="4178300"/>
            <a:ext cx="3662045" cy="2441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16774" y="652092"/>
            <a:ext cx="6676890" cy="5826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CERUZAFOGÁS 3-5 ÉVES KORBAN</a:t>
            </a:r>
            <a:endParaRPr lang="hu-HU" dirty="0"/>
          </a:p>
          <a:p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dirty="0"/>
              <a:t>A gyermek statikus három- vagy négyujjas fogásra vált, de még az ujjbegyei egész felületével tartja az íróeszközt. A ceruza mozgatásához még mindig végezhet némi csukló- vagy alkarmozgást, az ujjak nem mozognak.</a:t>
            </a:r>
            <a:endParaRPr lang="hu-HU" dirty="0"/>
          </a:p>
          <a:p>
            <a:pPr marL="0" indent="0" algn="just">
              <a:lnSpc>
                <a:spcPct val="170000"/>
              </a:lnSpc>
              <a:buNone/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 err="1"/>
              <a:t>Grafomotorika</a:t>
            </a:r>
            <a:r>
              <a:rPr lang="hu-HU" dirty="0"/>
              <a:t>: keresztet, átlós vonalakat, négyzetet másol, majd a 4. életév után betűket, számokat másol, akár a nevüket leírva.</a:t>
            </a:r>
            <a:endParaRPr lang="hu-HU" dirty="0"/>
          </a:p>
          <a:p>
            <a:pPr algn="just">
              <a:lnSpc>
                <a:spcPct val="170000"/>
              </a:lnSpc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/>
              <a:t>Ösztönző tevékenységek</a:t>
            </a:r>
            <a:r>
              <a:rPr lang="hu-HU" dirty="0"/>
              <a:t>: minden tevékenység, ami ujjmunkára ösztönöz: kirakós, papírtépkedés, matricák, vágás ollóval, gyöngyfűzés, konyhai tevékenységek.  </a:t>
            </a:r>
            <a:endParaRPr lang="hu-HU" dirty="0"/>
          </a:p>
        </p:txBody>
      </p:sp>
      <p:pic>
        <p:nvPicPr>
          <p:cNvPr id="7" name="Picture 5" descr="Screenshot 2024-02-20 125547"/>
          <p:cNvPicPr>
            <a:picLocks noChangeAspect="1"/>
          </p:cNvPicPr>
          <p:nvPr/>
        </p:nvPicPr>
        <p:blipFill rotWithShape="1">
          <a:blip r:embed="rId1"/>
          <a:srcRect l="34720" t="3663" r="11916" b="43433"/>
          <a:stretch>
            <a:fillRect/>
          </a:stretch>
        </p:blipFill>
        <p:spPr>
          <a:xfrm>
            <a:off x="8036782" y="923863"/>
            <a:ext cx="3958907" cy="4111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Nagymozgást fejlesztő játékok</a:t>
            </a:r>
            <a:endParaRPr lang="hu-HU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en-US"/>
              <a:t>-</a:t>
            </a:r>
            <a:r>
              <a:rPr lang="hu-HU"/>
              <a:t>Az állatok mozgásának utánzása</a:t>
            </a:r>
            <a:endParaRPr lang="hu-HU" altLang="en-US"/>
          </a:p>
          <a:p>
            <a:pPr marL="0" indent="0">
              <a:buNone/>
            </a:pPr>
            <a:r>
              <a:rPr lang="en-US" altLang="hu-HU"/>
              <a:t>- </a:t>
            </a:r>
            <a:r>
              <a:rPr lang="hu-HU" altLang="en-US"/>
              <a:t>Lávajáték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- Akadálypálya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- Ugróiskola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-</a:t>
            </a:r>
            <a:r>
              <a:rPr lang="en-US" altLang="hu-HU"/>
              <a:t> </a:t>
            </a:r>
            <a:r>
              <a:rPr lang="hu-HU" altLang="en-US"/>
              <a:t>Játék labdákkal</a:t>
            </a:r>
            <a:r>
              <a:rPr lang="en-US" altLang="hu-HU"/>
              <a:t> </a:t>
            </a:r>
            <a:endParaRPr lang="hu-HU" altLang="en-US"/>
          </a:p>
          <a:p>
            <a:pPr marL="0" indent="0">
              <a:buNone/>
            </a:pPr>
            <a:r>
              <a:rPr lang="en-US" altLang="hu-HU"/>
              <a:t>-</a:t>
            </a:r>
            <a:r>
              <a:rPr lang="hu-HU" altLang="en-US"/>
              <a:t>Roller, tricikli, bicikli</a:t>
            </a:r>
            <a:endParaRPr lang="en-US" altLang="hu-HU"/>
          </a:p>
          <a:p>
            <a:pPr marL="0" indent="0">
              <a:buNone/>
            </a:pPr>
            <a:r>
              <a:rPr lang="en-US" altLang="hu-HU"/>
              <a:t>-</a:t>
            </a:r>
            <a:r>
              <a:rPr lang="hu-HU" altLang="en-US"/>
              <a:t>Hinta</a:t>
            </a:r>
            <a:endParaRPr lang="en-US" altLang="hu-HU"/>
          </a:p>
          <a:p>
            <a:pPr marL="0" indent="0">
              <a:buNone/>
            </a:pPr>
            <a:r>
              <a:rPr lang="en-US" altLang="hu-HU"/>
              <a:t>-</a:t>
            </a:r>
            <a:r>
              <a:rPr lang="hu-HU" altLang="en-US"/>
              <a:t>Tánc</a:t>
            </a:r>
            <a:endParaRPr lang="en-US" altLang="hu-HU"/>
          </a:p>
          <a:p>
            <a:pPr marL="0" indent="0">
              <a:buNone/>
            </a:pPr>
            <a:endParaRPr lang="hu-HU" altLang="en-US"/>
          </a:p>
          <a:p>
            <a:pPr marL="0" indent="0">
              <a:buNone/>
            </a:pPr>
            <a:endParaRPr lang="hu-H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6-7</a:t>
            </a:r>
            <a:r>
              <a:rPr lang="hu-HU" altLang="en-US"/>
              <a:t>.</a:t>
            </a:r>
            <a:r>
              <a:rPr lang="en-US"/>
              <a:t> </a:t>
            </a:r>
            <a:r>
              <a:rPr lang="hu-HU" altLang="en-US"/>
              <a:t>ÉV</a:t>
            </a:r>
            <a:endParaRPr lang="hu-HU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sz="2800"/>
              <a:t>NAGYMOZGÁSOK</a:t>
            </a:r>
            <a:endParaRPr lang="hu-HU" altLang="en-US" sz="2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altLang="en-US"/>
              <a:t>páros lábbal átugorja a kötelet</a:t>
            </a:r>
            <a:endParaRPr lang="hu-HU" altLang="en-US"/>
          </a:p>
          <a:p>
            <a:r>
              <a:rPr lang="en-US" altLang="hu-HU"/>
              <a:t>40 cm-es magass</a:t>
            </a:r>
            <a:r>
              <a:rPr lang="hu-HU" altLang="en-US"/>
              <a:t>ágból leugrik</a:t>
            </a:r>
            <a:endParaRPr lang="en-US"/>
          </a:p>
          <a:p>
            <a:r>
              <a:rPr lang="hu-HU" altLang="en-US"/>
              <a:t>egy kézzel elkapja a labdát</a:t>
            </a:r>
            <a:endParaRPr lang="hu-HU" altLang="en-US"/>
          </a:p>
          <a:p>
            <a:r>
              <a:rPr lang="hu-HU" altLang="en-US"/>
              <a:t>önállóan öltözik</a:t>
            </a:r>
            <a:endParaRPr lang="hu-HU" altLang="en-US"/>
          </a:p>
          <a:p>
            <a:r>
              <a:rPr lang="hu-HU" altLang="en-US"/>
              <a:t>megköti a cipőjét</a:t>
            </a:r>
            <a:endParaRPr lang="hu-HU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altLang="en-US" sz="2800"/>
              <a:t>FINOMMOZGÁSOK</a:t>
            </a:r>
            <a:endParaRPr lang="hu-HU" altLang="en-US" sz="2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0000" lnSpcReduction="20000"/>
          </a:bodyPr>
          <a:lstStyle/>
          <a:p>
            <a:r>
              <a:rPr lang="hu-HU" altLang="en-US" sz="3000"/>
              <a:t>a hüvelyujjával megérinti minden ujját</a:t>
            </a:r>
            <a:endParaRPr lang="hu-HU" altLang="en-US" sz="3000"/>
          </a:p>
          <a:p>
            <a:r>
              <a:rPr lang="hu-HU" altLang="en-US" sz="3000"/>
              <a:t>vág és ragaszt egyszerőbb alakzatokat</a:t>
            </a:r>
            <a:endParaRPr lang="hu-HU" altLang="en-US" sz="3000"/>
          </a:p>
          <a:p>
            <a:r>
              <a:rPr lang="hu-HU" altLang="en-US" sz="3000"/>
              <a:t>pa</a:t>
            </a:r>
            <a:r>
              <a:rPr lang="hu-HU" altLang="en-US" sz="3000">
                <a:latin typeface="Calibri" panose="020F0502020204030204" charset="0"/>
                <a:cs typeface="Calibri" panose="020F0502020204030204" charset="0"/>
              </a:rPr>
              <a:t>pírból legyezőt hajtogat</a:t>
            </a:r>
            <a:endParaRPr lang="hu-HU" altLang="en-US" sz="30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hu-HU" altLang="en-US" sz="3000">
                <a:latin typeface="Calibri" panose="020F0502020204030204" charset="0"/>
                <a:cs typeface="Calibri" panose="020F0502020204030204" charset="0"/>
              </a:rPr>
              <a:t>átmásolja a nyomtatott betűket</a:t>
            </a:r>
            <a:r>
              <a:rPr lang="hu-HU" altLang="en-US" sz="3000"/>
              <a:t> </a:t>
            </a:r>
            <a:endParaRPr lang="en-US" sz="3000"/>
          </a:p>
          <a:p>
            <a:r>
              <a:rPr lang="hu-HU" altLang="en-US" sz="3000"/>
              <a:t>átrajzolja a romuszt</a:t>
            </a:r>
            <a:endParaRPr lang="hu-HU" altLang="en-US" sz="3000"/>
          </a:p>
          <a:p>
            <a:r>
              <a:rPr lang="hu-HU" altLang="en-US" sz="3000"/>
              <a:t>tudja használni a hegyezőt</a:t>
            </a:r>
            <a:endParaRPr lang="hu-HU" altLang="en-US" sz="3000"/>
          </a:p>
          <a:p>
            <a:r>
              <a:rPr lang="hu-HU" altLang="en-US" sz="3000"/>
              <a:t>helyesen tartja a ceruzát- 3 ujjal</a:t>
            </a:r>
            <a:endParaRPr lang="hu-HU" altLang="en-US" sz="3000"/>
          </a:p>
          <a:p>
            <a:endParaRPr lang="en-US" altLang="hu-HU"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852406"/>
            <a:ext cx="6080822" cy="55638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CERUZAFOGÁS 5-7 ÉVES KORBAN</a:t>
            </a:r>
            <a:endParaRPr lang="hu-HU" dirty="0"/>
          </a:p>
          <a:p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dirty="0"/>
              <a:t>A gyermek erre a korára dinamikus háromujjas fogást használja. Az íróeszközön  az ujjai hegyét támasztja, és inkább döntött szögben, mint függőlegesen tartja. Az első két ujj van a ceruzán, miközben az a középső ujjon nyugszik. A negyedik és az ötödik ujj a tenyérbe hajlik, ez segít stabilizálni a kezet az asztalon. </a:t>
            </a:r>
            <a:endParaRPr lang="hu-HU" dirty="0"/>
          </a:p>
          <a:p>
            <a:pPr algn="just">
              <a:lnSpc>
                <a:spcPct val="170000"/>
              </a:lnSpc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 err="1"/>
              <a:t>Grafomotorika</a:t>
            </a:r>
            <a:r>
              <a:rPr lang="hu-HU" dirty="0"/>
              <a:t>: a gyermek leírja a saját nevét, át tudja másolni a legtöbb nagy nyomtatott betűt. </a:t>
            </a:r>
            <a:endParaRPr lang="hu-HU" dirty="0"/>
          </a:p>
          <a:p>
            <a:pPr marL="0" indent="0" algn="just">
              <a:lnSpc>
                <a:spcPct val="170000"/>
              </a:lnSpc>
              <a:buNone/>
            </a:pPr>
            <a:endParaRPr lang="hu-HU" dirty="0"/>
          </a:p>
          <a:p>
            <a:pPr algn="just">
              <a:lnSpc>
                <a:spcPct val="170000"/>
              </a:lnSpc>
            </a:pPr>
            <a:r>
              <a:rPr lang="hu-HU" b="1" dirty="0"/>
              <a:t>Ösztönző tevékenységek</a:t>
            </a:r>
            <a:r>
              <a:rPr lang="hu-HU" dirty="0"/>
              <a:t>: ujjmozgásos játékok, ujjtorna, kreatív tevékenységek stb. </a:t>
            </a:r>
            <a:endParaRPr lang="hu-HU" dirty="0"/>
          </a:p>
          <a:p>
            <a:endParaRPr lang="hu-HU" dirty="0"/>
          </a:p>
        </p:txBody>
      </p:sp>
      <p:pic>
        <p:nvPicPr>
          <p:cNvPr id="7" name="Picture 3" descr="Screenshot 2024-02-20 125608"/>
          <p:cNvPicPr>
            <a:picLocks noChangeAspect="1"/>
          </p:cNvPicPr>
          <p:nvPr/>
        </p:nvPicPr>
        <p:blipFill rotWithShape="1">
          <a:blip r:embed="rId1"/>
          <a:srcRect l="41914" t="18371" r="3585" b="32232"/>
          <a:stretch>
            <a:fillRect/>
          </a:stretch>
        </p:blipFill>
        <p:spPr>
          <a:xfrm>
            <a:off x="6920610" y="-1"/>
            <a:ext cx="4617582" cy="44015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Hasznos weboldalak: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hu-HU">
                <a:sym typeface="+mn-ea"/>
              </a:rPr>
              <a:t>https://skillo.hu/blog/</a:t>
            </a:r>
            <a:endParaRPr lang="en-US" altLang="hu-HU"/>
          </a:p>
          <a:p>
            <a:r>
              <a:rPr lang="en-US" altLang="hu-HU">
                <a:sym typeface="+mn-ea"/>
              </a:rPr>
              <a:t>https://pitajtedefektologa.org/2017/03/05/igre-za-razvoj-grube-motorike/</a:t>
            </a:r>
            <a:endParaRPr lang="en-US" altLang="hu-HU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</a:rPr>
              <a:t>észítette:</a:t>
            </a:r>
            <a:endParaRPr lang="hu-HU" altLang="en-US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hu-HU" altLang="en-US">
                <a:latin typeface="Calibri" panose="020F0502020204030204" charset="0"/>
                <a:cs typeface="Calibri" panose="020F0502020204030204" charset="0"/>
              </a:rPr>
              <a:t>Farkas Karina, Móra Sz. Bettina</a:t>
            </a:r>
            <a:endParaRPr lang="hu-HU" alt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FONTOSABB KIFEJEZÉSEK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MOZGÁSFEJLŐDÉS</a:t>
            </a:r>
            <a:r>
              <a:rPr lang="en-US"/>
              <a:t>: </a:t>
            </a:r>
            <a:r>
              <a:rPr lang="hu-HU" altLang="en-US"/>
              <a:t>a mozgásban történő változások, folyamat melyen keresztül a gyermek elsajá</a:t>
            </a:r>
            <a:r>
              <a:rPr lang="hu-HU" altLang="en-US">
                <a:cs typeface="+mn-lt"/>
              </a:rPr>
              <a:t>tít különböző képességeket, mintázatokat.</a:t>
            </a:r>
            <a:r>
              <a:rPr lang="en-US">
                <a:cs typeface="+mn-lt"/>
              </a:rPr>
              <a:t>   </a:t>
            </a:r>
            <a:r>
              <a:rPr lang="hu-HU" altLang="en-US"/>
              <a:t>TÉNYEZŐK: érés, tanulás</a:t>
            </a:r>
            <a:endParaRPr lang="en-US"/>
          </a:p>
          <a:p>
            <a:r>
              <a:rPr lang="hu-HU" altLang="en-US"/>
              <a:t>NAGYMOZGÁSOK:</a:t>
            </a:r>
            <a:r>
              <a:rPr lang="en-US" altLang="hu-HU"/>
              <a:t> </a:t>
            </a:r>
            <a:r>
              <a:rPr lang="hu-HU" altLang="en-US"/>
              <a:t>a nagy izomcsoportok aktiválására vonatkozik, amely lehetővé teszik az egész test moz</a:t>
            </a:r>
            <a:r>
              <a:rPr lang="hu-HU"/>
              <a:t>gását.</a:t>
            </a:r>
            <a:endParaRPr lang="en-US"/>
          </a:p>
          <a:p>
            <a:r>
              <a:rPr lang="hu-HU" altLang="en-US">
                <a:latin typeface="Calibri" panose="020F0502020204030204" charset="0"/>
                <a:cs typeface="Calibri" panose="020F0502020204030204" charset="0"/>
              </a:rPr>
              <a:t>FINOMMOZGÁSOK:</a:t>
            </a:r>
            <a:r>
              <a:rPr lang="hu-HU" altLang="en-US"/>
              <a:t> kézzel (ujjak és tenyér) történő pr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</a:rPr>
              <a:t>ecíz  mozdulatok elvégzése, szem-kéz koordináció megtartásával</a:t>
            </a:r>
            <a:r>
              <a:rPr lang="hu-HU" altLang="en-US"/>
              <a:t>. </a:t>
            </a:r>
            <a:endParaRPr lang="hu-HU" altLang="en-US"/>
          </a:p>
          <a:p>
            <a:r>
              <a:rPr lang="en-US" altLang="hu-HU"/>
              <a:t>GRAFOMOTORIKA: </a:t>
            </a:r>
            <a:r>
              <a:rPr lang="hu-HU" altLang="en-US"/>
              <a:t>az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</a:rPr>
              <a:t> írás motorikus képessége</a:t>
            </a:r>
            <a:r>
              <a:rPr lang="en-US" altLang="hu-HU"/>
              <a:t>, </a:t>
            </a:r>
            <a:r>
              <a:rPr lang="hu-HU" altLang="en-US"/>
              <a:t>ceruzatartás.</a:t>
            </a:r>
            <a:endParaRPr lang="hu-H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Felhasznált irodalom</a:t>
            </a:r>
            <a:r>
              <a:rPr lang="en-US"/>
              <a:t>: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Ivić I., Novak J. i sar.: Razvojna mapa (Kretaivni Centar)</a:t>
            </a:r>
            <a:endParaRPr lang="en-US"/>
          </a:p>
          <a:p>
            <a:r>
              <a:rPr lang="en-US"/>
              <a:t>Cole m., Cole S.R.: </a:t>
            </a:r>
            <a:r>
              <a:rPr lang="hu-HU"/>
              <a:t>Fejlődéslélektan (Oziris tankönyvek)</a:t>
            </a:r>
            <a:endParaRPr lang="hu-HU"/>
          </a:p>
          <a:p>
            <a:r>
              <a:rPr lang="hu-HU" dirty="0">
                <a:sym typeface="+mn-ea"/>
              </a:rPr>
              <a:t>https://</a:t>
            </a:r>
            <a:r>
              <a:rPr lang="hu-HU" dirty="0" err="1">
                <a:sym typeface="+mn-ea"/>
              </a:rPr>
              <a:t>pitajtedefektologa.org</a:t>
            </a:r>
            <a:endParaRPr lang="hu-HU" dirty="0"/>
          </a:p>
          <a:p>
            <a:endParaRPr lang="hu-HU"/>
          </a:p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0" y="-15057120"/>
            <a:ext cx="2028825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-15057120"/>
            <a:ext cx="244792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-15057120"/>
            <a:ext cx="2028825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-14173200"/>
            <a:ext cx="196215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-14173200"/>
            <a:ext cx="2600325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-14173200"/>
            <a:ext cx="21812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4115" y="342900"/>
            <a:ext cx="10679430" cy="6396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1. </a:t>
            </a:r>
            <a:r>
              <a:rPr lang="hu-HU" altLang="en-US"/>
              <a:t>ÉV</a:t>
            </a:r>
            <a:endParaRPr lang="hu-HU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hu-HU" altLang="en-US"/>
              <a:t>A nagymozgások és a finom motorika intenz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  <a:sym typeface="+mn-ea"/>
              </a:rPr>
              <a:t>ív fejlődése jellemző a gyermek első életévére</a:t>
            </a:r>
            <a:endParaRPr lang="en-US"/>
          </a:p>
          <a:p>
            <a:pPr marL="0" indent="0">
              <a:buNone/>
            </a:pPr>
            <a:r>
              <a:rPr lang="hu-HU" altLang="en-US"/>
              <a:t>A 12 hónapos gyermek</a:t>
            </a:r>
            <a:r>
              <a:rPr lang="en-US"/>
              <a:t>:</a:t>
            </a:r>
            <a:endParaRPr lang="en-US"/>
          </a:p>
          <a:p>
            <a:r>
              <a:rPr lang="hu-HU" altLang="en-US"/>
              <a:t>Lépeget, közben egy kézzel kapaszkodik</a:t>
            </a:r>
            <a:endParaRPr lang="hu-HU" altLang="en-US"/>
          </a:p>
          <a:p>
            <a:r>
              <a:rPr lang="hu-HU" altLang="en-US"/>
              <a:t>Leereszkedik, hogy megfogjon egy tárgyat, közben kapaszkodik</a:t>
            </a:r>
            <a:endParaRPr lang="hu-HU" altLang="en-US"/>
          </a:p>
          <a:p>
            <a:r>
              <a:rPr lang="hu-HU" altLang="en-US"/>
              <a:t>Mászik</a:t>
            </a:r>
            <a:endParaRPr lang="hu-HU" altLang="en-US"/>
          </a:p>
          <a:p>
            <a:r>
              <a:rPr lang="hu-HU" altLang="en-US"/>
              <a:t>Apróbb tárgyakat megfog hüvelykujj és mutatóujj seg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  <a:sym typeface="+mn-ea"/>
              </a:rPr>
              <a:t>ítségével</a:t>
            </a:r>
            <a:endParaRPr lang="hu-HU" altLang="en-US"/>
          </a:p>
        </p:txBody>
      </p:sp>
      <p:pic>
        <p:nvPicPr>
          <p:cNvPr id="7" name="Content Placeholder 6" descr="elso lepesek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39535" y="2225675"/>
            <a:ext cx="4914265" cy="3232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12-24 </a:t>
            </a:r>
            <a:r>
              <a:rPr lang="hu-HU" altLang="en-US"/>
              <a:t>HÓNAPOS</a:t>
            </a:r>
            <a:endParaRPr lang="hu-HU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105" y="1381125"/>
            <a:ext cx="5157470" cy="472440"/>
          </a:xfrm>
        </p:spPr>
        <p:txBody>
          <a:bodyPr>
            <a:normAutofit/>
          </a:bodyPr>
          <a:lstStyle/>
          <a:p>
            <a:pPr algn="ctr"/>
            <a:r>
              <a:rPr lang="hu-HU" altLang="en-US"/>
              <a:t>NAGYMOZGÁSOK</a:t>
            </a:r>
            <a:endParaRPr lang="hu-HU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0105" y="1986915"/>
            <a:ext cx="5157470" cy="4203065"/>
          </a:xfrm>
        </p:spPr>
        <p:txBody>
          <a:bodyPr>
            <a:noAutofit/>
          </a:bodyPr>
          <a:lstStyle/>
          <a:p>
            <a:r>
              <a:rPr lang="hu-HU" altLang="en-US" sz="2200" dirty="0"/>
              <a:t>T</a:t>
            </a:r>
            <a:r>
              <a:rPr lang="hu-HU" altLang="en-US" sz="2200" dirty="0">
                <a:latin typeface="Calibri" panose="020F0502020204030204" charset="0"/>
                <a:cs typeface="Calibri" panose="020F0502020204030204" charset="0"/>
                <a:sym typeface="+mn-ea"/>
              </a:rPr>
              <a:t>íz lépést önállóan megtesz</a:t>
            </a:r>
            <a:r>
              <a:rPr lang="en-US" sz="2200" dirty="0"/>
              <a:t> (13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hu-HU" altLang="en-US" sz="2200" dirty="0"/>
              <a:t>Leguggol és feláll</a:t>
            </a:r>
            <a:r>
              <a:rPr lang="en-US" sz="2200" dirty="0"/>
              <a:t> (14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hu-HU" altLang="en-US" sz="2200" dirty="0"/>
              <a:t>Egyedül jár</a:t>
            </a:r>
            <a:r>
              <a:rPr lang="en-US" sz="2200" dirty="0"/>
              <a:t> (15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hu-HU" altLang="en-US" sz="2200" dirty="0"/>
              <a:t>Felmegy a lépcsőn közben egy kezével kapaszkodik </a:t>
            </a:r>
            <a:r>
              <a:rPr lang="en-US" sz="2200" dirty="0"/>
              <a:t>(18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hu-HU" altLang="en-US" sz="2200" dirty="0"/>
              <a:t>Szalad</a:t>
            </a:r>
            <a:r>
              <a:rPr lang="en-US" sz="2200" dirty="0"/>
              <a:t>, </a:t>
            </a:r>
            <a:r>
              <a:rPr lang="hu-HU" altLang="en-US" sz="2200" dirty="0"/>
              <a:t>belerúg a labdába egyensúlyvesztés nélkül, kinyitja az ajtót</a:t>
            </a:r>
            <a:r>
              <a:rPr lang="en-US" sz="2200" dirty="0"/>
              <a:t> (20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hu-HU" altLang="en-US" sz="2200" dirty="0"/>
              <a:t>Felmegy a </a:t>
            </a:r>
            <a:r>
              <a:rPr lang="hu-HU" altLang="en-US" sz="2200" dirty="0" smtClean="0"/>
              <a:t>lépcsőn </a:t>
            </a:r>
            <a:r>
              <a:rPr lang="hu-HU" altLang="en-US" sz="2200" dirty="0"/>
              <a:t>kapaszkodás nélkül</a:t>
            </a:r>
            <a:r>
              <a:rPr lang="en-US" sz="2200" dirty="0"/>
              <a:t>, </a:t>
            </a:r>
            <a:r>
              <a:rPr lang="hu-HU" sz="2200" dirty="0" smtClean="0"/>
              <a:t>f</a:t>
            </a:r>
            <a:r>
              <a:rPr lang="hu-HU" altLang="en-US" sz="2200" dirty="0" smtClean="0"/>
              <a:t>elemel </a:t>
            </a:r>
            <a:r>
              <a:rPr lang="hu-HU" altLang="en-US" sz="2200" dirty="0"/>
              <a:t>a földről dolgokat kapaszkodás nélkül</a:t>
            </a:r>
            <a:r>
              <a:rPr lang="en-US" sz="2200" dirty="0"/>
              <a:t> (24</a:t>
            </a:r>
            <a:r>
              <a:rPr lang="hu-HU" altLang="en-US" sz="2200" dirty="0"/>
              <a:t>h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en-US" sz="2200" dirty="0"/>
              <a:t>!!! </a:t>
            </a:r>
            <a:r>
              <a:rPr lang="hu-HU" altLang="en-US" sz="2200" dirty="0"/>
              <a:t>Egy ismétlődő aktivitással van elfoglalva</a:t>
            </a:r>
            <a:endParaRPr lang="hu-HU" alt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381760"/>
            <a:ext cx="5183505" cy="471170"/>
          </a:xfrm>
        </p:spPr>
        <p:txBody>
          <a:bodyPr/>
          <a:lstStyle/>
          <a:p>
            <a:pPr algn="ctr"/>
            <a:r>
              <a:rPr lang="hu-HU" altLang="en-US"/>
              <a:t>FINOMMOZGÁSOK</a:t>
            </a:r>
            <a:endParaRPr lang="hu-HU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altLang="en-US"/>
              <a:t>Az egyik kezét sűrűbben használja</a:t>
            </a:r>
            <a:r>
              <a:rPr lang="en-US"/>
              <a:t> (12-18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Apróbb tárgyakat prec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  <a:sym typeface="+mn-ea"/>
              </a:rPr>
              <a:t>ízen megfog és üvegbe helyezi</a:t>
            </a:r>
            <a:r>
              <a:rPr lang="en-US"/>
              <a:t> (13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Könyvet lapoz oldalanként</a:t>
            </a:r>
            <a:r>
              <a:rPr lang="en-US"/>
              <a:t> (19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Meghatározott irány nélük tárgyakat dobál</a:t>
            </a:r>
            <a:r>
              <a:rPr lang="en-US"/>
              <a:t> (19-24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Kásásabb ételeket kanállal eszik</a:t>
            </a:r>
            <a:r>
              <a:rPr lang="en-US"/>
              <a:t>, </a:t>
            </a:r>
            <a:r>
              <a:rPr lang="hu-HU" altLang="en-US"/>
              <a:t>gyöngyöket fűz madzagra</a:t>
            </a:r>
            <a:r>
              <a:rPr lang="en-US"/>
              <a:t>, </a:t>
            </a:r>
            <a:r>
              <a:rPr lang="hu-HU" altLang="en-US"/>
              <a:t>6 kockából tornyot ép</a:t>
            </a:r>
            <a:r>
              <a:rPr lang="hu-HU" altLang="en-US">
                <a:latin typeface="Calibri" panose="020F0502020204030204" charset="0"/>
                <a:cs typeface="Calibri" panose="020F0502020204030204" charset="0"/>
                <a:sym typeface="+mn-ea"/>
              </a:rPr>
              <a:t>ít</a:t>
            </a:r>
            <a:endParaRPr lang="en-US"/>
          </a:p>
          <a:p>
            <a:r>
              <a:rPr lang="en-US"/>
              <a:t>!!! </a:t>
            </a:r>
            <a:r>
              <a:rPr lang="hu-HU" altLang="en-US"/>
              <a:t>Ügyetlen fogás, remegő kéz</a:t>
            </a:r>
            <a:endParaRPr lang="hu-H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Content Placeholder 1" descr="IMG_20240207_120636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l="6746" t="-3094" r="7794" b="-1707"/>
          <a:stretch>
            <a:fillRect/>
          </a:stretch>
        </p:blipFill>
        <p:spPr>
          <a:xfrm>
            <a:off x="838200" y="365125"/>
            <a:ext cx="10781665" cy="4959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5665" y="714294"/>
            <a:ext cx="7143427" cy="5627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CERUZAFOGÁS 1-2 ÉVES KORBAN </a:t>
            </a:r>
            <a:endParaRPr lang="hu-HU" dirty="0"/>
          </a:p>
          <a:p>
            <a:pPr marL="0" indent="0">
              <a:lnSpc>
                <a:spcPct val="160000"/>
              </a:lnSpc>
              <a:buNone/>
            </a:pPr>
            <a:endParaRPr lang="hu-HU" dirty="0"/>
          </a:p>
          <a:p>
            <a:pPr algn="just">
              <a:lnSpc>
                <a:spcPct val="160000"/>
              </a:lnSpc>
            </a:pPr>
            <a:r>
              <a:rPr lang="hu-HU" dirty="0"/>
              <a:t>A gyermek ökölbe szorított kézzel fogja meg az íróeszközt, hüvelykujját a mutatóujjára hajlítva.</a:t>
            </a:r>
            <a:endParaRPr lang="hu-HU" dirty="0"/>
          </a:p>
          <a:p>
            <a:pPr marL="0" indent="0" algn="just">
              <a:lnSpc>
                <a:spcPct val="160000"/>
              </a:lnSpc>
              <a:buNone/>
            </a:pPr>
            <a:endParaRPr lang="hu-HU" dirty="0"/>
          </a:p>
          <a:p>
            <a:pPr algn="just">
              <a:lnSpc>
                <a:spcPct val="160000"/>
              </a:lnSpc>
            </a:pPr>
            <a:r>
              <a:rPr lang="hu-HU" b="1" dirty="0" err="1"/>
              <a:t>Grafomotorika</a:t>
            </a:r>
            <a:r>
              <a:rPr lang="hu-HU" dirty="0"/>
              <a:t>: firkálás. </a:t>
            </a:r>
            <a:endParaRPr lang="hu-HU" dirty="0"/>
          </a:p>
          <a:p>
            <a:pPr marL="0" indent="0" algn="just">
              <a:lnSpc>
                <a:spcPct val="160000"/>
              </a:lnSpc>
              <a:buNone/>
            </a:pPr>
            <a:endParaRPr lang="hu-HU" dirty="0"/>
          </a:p>
          <a:p>
            <a:pPr algn="just">
              <a:lnSpc>
                <a:spcPct val="160000"/>
              </a:lnSpc>
            </a:pPr>
            <a:r>
              <a:rPr lang="hu-HU" b="1" dirty="0"/>
              <a:t>Ösztönző tevékenységek</a:t>
            </a:r>
            <a:r>
              <a:rPr lang="hu-HU" dirty="0"/>
              <a:t>:  minden tevékenység, ami a nagy izomcsoportokat aktiválja, mint például az ugrálás, táncolás, futás, „járj úgy, mint egy” játék...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 descr="Screenshot 2024-02-20 123322"/>
          <p:cNvPicPr>
            <a:picLocks noChangeAspect="1"/>
          </p:cNvPicPr>
          <p:nvPr/>
        </p:nvPicPr>
        <p:blipFill rotWithShape="1">
          <a:blip r:embed="rId1"/>
          <a:srcRect l="32661" t="5656" r="15611" b="42031"/>
          <a:stretch>
            <a:fillRect/>
          </a:stretch>
        </p:blipFill>
        <p:spPr>
          <a:xfrm>
            <a:off x="7949092" y="330482"/>
            <a:ext cx="4096871" cy="43578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3.</a:t>
            </a:r>
            <a:r>
              <a:rPr lang="hu-HU" altLang="en-US"/>
              <a:t>ÉV</a:t>
            </a:r>
            <a:r>
              <a:rPr lang="en-US"/>
              <a:t>-</a:t>
            </a:r>
            <a:r>
              <a:rPr lang="hu-HU" altLang="en-US"/>
              <a:t>NAGYMOZGÁSOK</a:t>
            </a:r>
            <a:endParaRPr lang="hu-HU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7500" lnSpcReduction="20000"/>
          </a:bodyPr>
          <a:lstStyle/>
          <a:p>
            <a:r>
              <a:rPr lang="hu-HU" altLang="en-US"/>
              <a:t>Tárgyakat dobál meghatározott irányba </a:t>
            </a:r>
            <a:r>
              <a:rPr lang="en-US"/>
              <a:t>(24-30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Lejön a lépcsőn kapaszkodás nélkül</a:t>
            </a:r>
            <a:r>
              <a:rPr lang="en-US"/>
              <a:t> (25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Két lábon ugrál, mint egy nyuszi</a:t>
            </a:r>
            <a:r>
              <a:rPr lang="en-US"/>
              <a:t> (27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Lábujjhegyen és sarkon jár előre és hátra</a:t>
            </a:r>
            <a:r>
              <a:rPr lang="en-US"/>
              <a:t> (32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r>
              <a:rPr lang="hu-HU" altLang="en-US"/>
              <a:t>Rövid ideig egy lábon áll</a:t>
            </a:r>
            <a:r>
              <a:rPr lang="en-US"/>
              <a:t>,</a:t>
            </a:r>
            <a:r>
              <a:rPr lang="hu-HU" altLang="en-US"/>
              <a:t> stabilan és gyorsan fut</a:t>
            </a:r>
            <a:r>
              <a:rPr lang="en-US"/>
              <a:t> (36</a:t>
            </a:r>
            <a:r>
              <a:rPr lang="hu-HU" altLang="en-US"/>
              <a:t>h</a:t>
            </a:r>
            <a:r>
              <a:rPr lang="en-US"/>
              <a:t>)</a:t>
            </a:r>
            <a:endParaRPr lang="en-US"/>
          </a:p>
          <a:p>
            <a:pPr marL="0" indent="0">
              <a:buNone/>
            </a:pPr>
            <a:r>
              <a:rPr lang="en-US"/>
              <a:t>!!!!!</a:t>
            </a:r>
            <a:r>
              <a:rPr lang="hu-HU" altLang="en-US"/>
              <a:t>Állandóan mozgásban van, hiperkinetikus</a:t>
            </a:r>
            <a:r>
              <a:rPr lang="en-US"/>
              <a:t>. </a:t>
            </a:r>
            <a:r>
              <a:rPr lang="hu-HU" altLang="en-US"/>
              <a:t>Ügyetlen a mozgása</a:t>
            </a:r>
            <a:r>
              <a:rPr lang="en-US"/>
              <a:t>, </a:t>
            </a:r>
            <a:r>
              <a:rPr lang="hu-HU" altLang="en-US"/>
              <a:t>botladozik, sűrűn elesik</a:t>
            </a:r>
            <a:r>
              <a:rPr lang="en-US"/>
              <a:t>.</a:t>
            </a:r>
            <a:endParaRPr lang="en-US"/>
          </a:p>
        </p:txBody>
      </p:sp>
      <p:pic>
        <p:nvPicPr>
          <p:cNvPr id="6" name="Content Placeholder 5" descr="gyerek fut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85305" y="2078355"/>
            <a:ext cx="4758690" cy="3175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en-US"/>
              <a:t>3.ÉV - FINOMMOZGÁSOK</a:t>
            </a:r>
            <a:endParaRPr lang="hu-HU" altLang="en-US"/>
          </a:p>
        </p:txBody>
      </p:sp>
      <p:pic>
        <p:nvPicPr>
          <p:cNvPr id="7" name="Content Placeholder 6" descr="gyurmázás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645410"/>
            <a:ext cx="5181600" cy="27114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r>
              <a:rPr lang="hu-HU" dirty="0" smtClean="0"/>
              <a:t>Sorba rakja </a:t>
            </a:r>
            <a:r>
              <a:rPr lang="hu-HU" dirty="0"/>
              <a:t>a kockákat (</a:t>
            </a:r>
            <a:r>
              <a:rPr lang="en-US" altLang="en-US" dirty="0"/>
              <a:t>25</a:t>
            </a:r>
            <a:r>
              <a:rPr lang="hu-HU" altLang="en-US" dirty="0"/>
              <a:t>h</a:t>
            </a:r>
            <a:r>
              <a:rPr lang="en-US" altLang="en-US" dirty="0"/>
              <a:t>)</a:t>
            </a:r>
            <a:endParaRPr lang="en-US" altLang="en-US" dirty="0"/>
          </a:p>
          <a:p>
            <a:r>
              <a:rPr lang="hu-HU" altLang="en-US" dirty="0"/>
              <a:t>Három alakzatot a keretbe helyez</a:t>
            </a:r>
            <a:r>
              <a:rPr lang="en-US" altLang="en-US" dirty="0"/>
              <a:t> (</a:t>
            </a:r>
            <a:r>
              <a:rPr lang="hu-HU" altLang="en-US" dirty="0"/>
              <a:t>kör, négyzet, háromszög</a:t>
            </a:r>
            <a:r>
              <a:rPr lang="en-US" altLang="en-US" dirty="0"/>
              <a:t>), </a:t>
            </a:r>
            <a:r>
              <a:rPr lang="hu-HU" altLang="en-US" dirty="0">
                <a:sym typeface="+mn-ea"/>
              </a:rPr>
              <a:t>precizitás nélkül </a:t>
            </a:r>
            <a:r>
              <a:rPr lang="hu-HU" altLang="en-US" dirty="0"/>
              <a:t>vág ollóval  </a:t>
            </a:r>
            <a:r>
              <a:rPr lang="en-US" altLang="en-US" dirty="0"/>
              <a:t>(30</a:t>
            </a:r>
            <a:r>
              <a:rPr lang="hu-HU" altLang="en-US" dirty="0"/>
              <a:t>h</a:t>
            </a:r>
            <a:r>
              <a:rPr lang="en-US" altLang="en-US" dirty="0"/>
              <a:t>)</a:t>
            </a:r>
            <a:endParaRPr lang="en-US" altLang="en-US" dirty="0"/>
          </a:p>
          <a:p>
            <a:r>
              <a:rPr lang="hu-HU" altLang="en-US" dirty="0"/>
              <a:t>Kolbászt gyúr gyurmából</a:t>
            </a:r>
            <a:r>
              <a:rPr lang="en-US" altLang="en-US" dirty="0"/>
              <a:t> (32</a:t>
            </a:r>
            <a:r>
              <a:rPr lang="hu-HU" altLang="en-US" dirty="0"/>
              <a:t>h</a:t>
            </a:r>
            <a:r>
              <a:rPr lang="en-US" altLang="en-US" dirty="0"/>
              <a:t>)</a:t>
            </a:r>
            <a:endParaRPr lang="en-US" altLang="en-US" dirty="0"/>
          </a:p>
          <a:p>
            <a:r>
              <a:rPr lang="hu-HU" altLang="en-US" dirty="0"/>
              <a:t>Átrajzolja a kört demonstráció után</a:t>
            </a:r>
            <a:r>
              <a:rPr lang="en-US" altLang="en-US" dirty="0"/>
              <a:t> (34</a:t>
            </a:r>
            <a:r>
              <a:rPr lang="hu-HU" altLang="en-US" dirty="0"/>
              <a:t>h</a:t>
            </a:r>
            <a:r>
              <a:rPr lang="en-US" altLang="en-US" dirty="0"/>
              <a:t>)</a:t>
            </a:r>
            <a:endParaRPr lang="en-US" altLang="en-US" dirty="0"/>
          </a:p>
          <a:p>
            <a:r>
              <a:rPr lang="hu-HU" altLang="en-US" dirty="0"/>
              <a:t>Villával eszik, tornyot ép</a:t>
            </a:r>
            <a:r>
              <a:rPr lang="hu-HU" altLang="en-US" dirty="0">
                <a:latin typeface="Calibri" panose="020F0502020204030204" charset="0"/>
                <a:cs typeface="Calibri" panose="020F0502020204030204" charset="0"/>
                <a:sym typeface="+mn-ea"/>
              </a:rPr>
              <a:t>ít 8 kockából, vízifestékkel fest, a kereszt rajzolását utánozza</a:t>
            </a:r>
            <a:r>
              <a:rPr lang="en-US" altLang="en-US" dirty="0"/>
              <a:t> (36</a:t>
            </a:r>
            <a:r>
              <a:rPr lang="hu-HU" altLang="en-US" dirty="0"/>
              <a:t>h</a:t>
            </a:r>
            <a:r>
              <a:rPr lang="en-US" altLang="en-US" dirty="0"/>
              <a:t>)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5506</Words>
  <Application>WPS Presentation</Application>
  <PresentationFormat>Custom</PresentationFormat>
  <Paragraphs>188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Calibri Light</vt:lpstr>
      <vt:lpstr>Wingdings</vt:lpstr>
      <vt:lpstr>Microsoft YaHei</vt:lpstr>
      <vt:lpstr>Arial Unicode MS</vt:lpstr>
      <vt:lpstr>Times New Roman</vt:lpstr>
      <vt:lpstr>Office Theme</vt:lpstr>
      <vt:lpstr>MÁSZOK, FUTOK, RAJZOLOK! Mozgásfejlődés </vt:lpstr>
      <vt:lpstr>FONTOSABB KIFEJEZÉSEK</vt:lpstr>
      <vt:lpstr>PowerPoint 演示文稿</vt:lpstr>
      <vt:lpstr>1. ÉV</vt:lpstr>
      <vt:lpstr>12-24 HÓNAPOS</vt:lpstr>
      <vt:lpstr>PowerPoint 演示文稿</vt:lpstr>
      <vt:lpstr>PowerPoint 演示文稿</vt:lpstr>
      <vt:lpstr>3.ÉV-NAGYMOZGÁSOK</vt:lpstr>
      <vt:lpstr>3.ÉV - FINOMMOZGÁSOK</vt:lpstr>
      <vt:lpstr>PowerPoint 演示文稿</vt:lpstr>
      <vt:lpstr>4.ÉV</vt:lpstr>
      <vt:lpstr>PowerPoint 演示文稿</vt:lpstr>
      <vt:lpstr>PowerPoint 演示文稿</vt:lpstr>
      <vt:lpstr>5.ÉV</vt:lpstr>
      <vt:lpstr>PowerPoint 演示文稿</vt:lpstr>
      <vt:lpstr>Nagymozgást fejlesztő játékok</vt:lpstr>
      <vt:lpstr>6-7. ÉV</vt:lpstr>
      <vt:lpstr>PowerPoint 演示文稿</vt:lpstr>
      <vt:lpstr>PowerPoint 演示文稿</vt:lpstr>
      <vt:lpstr>Felhasznált irodalom: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MOTORIKE</dc:title>
  <dc:creator/>
  <cp:lastModifiedBy>Korisnik</cp:lastModifiedBy>
  <cp:revision>28</cp:revision>
  <dcterms:created xsi:type="dcterms:W3CDTF">2023-12-22T09:22:00Z</dcterms:created>
  <dcterms:modified xsi:type="dcterms:W3CDTF">2024-02-29T11:26:04Z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D4644A9C5CC74BCE867E779354C29514_13</vt:lpwstr>
  </property>
  <property fmtid="{D5CDD505-2E9C-101B-9397-08002B2CF9AE}" pid="3" name="KSOProductBuildVer">
    <vt:lpwstr>1033-12.2.0.13489</vt:lpwstr>
  </property>
</Properties>
</file>